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0" r:id="rId4"/>
    <p:sldId id="261" r:id="rId5"/>
    <p:sldId id="262" r:id="rId6"/>
    <p:sldId id="267" r:id="rId7"/>
    <p:sldId id="268" r:id="rId8"/>
    <p:sldId id="263" r:id="rId9"/>
    <p:sldId id="264" r:id="rId10"/>
    <p:sldId id="269" r:id="rId11"/>
    <p:sldId id="270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E2F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844" autoAdjust="0"/>
  </p:normalViewPr>
  <p:slideViewPr>
    <p:cSldViewPr snapToGrid="0" showGuides="1">
      <p:cViewPr varScale="1">
        <p:scale>
          <a:sx n="73" d="100"/>
          <a:sy n="73" d="100"/>
        </p:scale>
        <p:origin x="-600" y="-108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1E6AF-EF57-4F91-8037-C6477B72ACBE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F9A25-3AE5-441B-9084-6FE091657A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0336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F9A25-3AE5-441B-9084-6FE091657A4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3133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CDA0EA-1148-1DB3-6D35-354256928E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9905A16-C6D6-45A5-F762-99618605CD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42A2CB8-679B-6C25-E030-8A4A6E283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9096F-F9C4-46C5-AA96-AC0183F5F9CD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DE10DDD-07C8-B2EC-04EB-E46EE1852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BAB9857-3995-0271-B4B6-D37E12983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8F305-AF54-4429-8DA6-72DB9B658F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0358500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1236AE2-149A-F029-D9FC-21E6E94EE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76C39E0-B5D9-8881-6186-2327401114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AE7A9F9-4BC5-0D39-8092-65DC4F87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9096F-F9C4-46C5-AA96-AC0183F5F9CD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407D88D-02B8-1CE6-4020-F5C23B35A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22559AA-6EEC-CF21-DA14-170AA588E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8F305-AF54-4429-8DA6-72DB9B658F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740655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F1FA256D-0D3D-BDEB-E798-6237282C08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43385B6-6DB0-ED39-2A5E-3CBDF4FDD0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92905DD-9972-F58C-D2D4-A731C7AA8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9096F-F9C4-46C5-AA96-AC0183F5F9CD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BBD4B24-A886-E5D7-70C7-887BBD5DB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76E0FA3-5F19-EDDF-88BE-4568DA671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8F305-AF54-4429-8DA6-72DB9B658F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4312051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F54718-E9D0-4760-30CA-A7CAE86C1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A566B88-ECFA-BEB1-AE70-A1EB522E0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CD36915-5E93-FD9D-1374-AE397B038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9096F-F9C4-46C5-AA96-AC0183F5F9CD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BA1B063-F575-C1E3-759D-C88FAAF22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65805FD-EFBF-FBBB-C5EB-B5BBADB1B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8F305-AF54-4429-8DA6-72DB9B658F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0517463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15DA51-D419-07AA-6830-07A271F49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6DFD0F6-1D2B-27D2-8FCA-3C5567B1D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F1A9F40-84E2-D5B5-73D3-849C8BC7A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9096F-F9C4-46C5-AA96-AC0183F5F9CD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787C3D9-550A-4B1B-A2E0-BFF75EA01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CCDD030-B268-594F-9A9C-F0B9F9468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8F305-AF54-4429-8DA6-72DB9B658F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4952416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7F30A27-8E27-EB98-0AB2-7FF1A57EC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5D8618E-67F7-9DA1-B483-88D7D5CFC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71DCF7A-8A1E-690B-8AC6-3B4D296FF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E64E2F5-9C28-47C7-680F-BAF406D9B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9096F-F9C4-46C5-AA96-AC0183F5F9CD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CAFA2BB-E90F-4ECD-61C9-B7B26E5DD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F4CBDE3-BCE6-AE1A-3649-B1F94A524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8F305-AF54-4429-8DA6-72DB9B658F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5754021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E89410-B8B3-AC3F-42BC-DBADEFBB8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5090528-B499-78B6-EDE0-4BF7A1F48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E103A14-7E7A-1975-CEF0-6AA4C2583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7EF5FB9-203B-EA79-D024-E179FABA92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A6D58D5-6412-9C3E-1605-84CC44CB7B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A8DE2F58-99F4-CC74-02B1-98C0DC2D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9096F-F9C4-46C5-AA96-AC0183F5F9CD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063EDADC-8459-696A-348D-03C480CA1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F2C585C0-4978-C3ED-03BF-FBADABC95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8F305-AF54-4429-8DA6-72DB9B658F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5551625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4508BB-8B77-D31D-6271-C80A16EF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D8B8A3C6-3B51-74ED-25F1-A5C77D0E1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9096F-F9C4-46C5-AA96-AC0183F5F9CD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D8DE0D3-F72F-6FE6-C93C-B92D57BC8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F330BBF-B367-E4EF-9FD9-5E8DA6642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8F305-AF54-4429-8DA6-72DB9B658F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4920841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B5008B7-F19C-7459-8DB0-BADAC3767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9096F-F9C4-46C5-AA96-AC0183F5F9CD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FA4BCE7-0D18-5055-5978-37EAA1272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0D27778-89EC-D5C9-8A31-01B256FF0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8F305-AF54-4429-8DA6-72DB9B658F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1352740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E75F0B3-51D9-3D63-9D6B-88A5B4592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1616812-BF0E-0F76-9581-6967ED05A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D39E768-8D6B-6824-3365-8B622A0AF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335929B-EB74-4098-C38B-785FF29AD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9096F-F9C4-46C5-AA96-AC0183F5F9CD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D2C2CDB-9BA9-1B9B-29A3-2FC8ED8FA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BC9AFFA-5724-752A-A10C-DB85E5FD4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8F305-AF54-4429-8DA6-72DB9B658F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7458871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039CCB-00C1-7B97-691A-E405C9C1A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8E83211-F9FF-CE29-96E9-A744C8CB9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121A62E-E5DC-A867-E66B-828AB96E3E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2E2FA5D-B3D8-5005-CF88-2B1604AB3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9096F-F9C4-46C5-AA96-AC0183F5F9CD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C67C19E-A4E5-6891-B89E-D8117CCFE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D1C7864-7C53-95D4-0B81-ECFBD5978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8F305-AF54-4429-8DA6-72DB9B658F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0352346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35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E82D82-5E17-6D98-B361-EDC67118D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9C4CF89-449E-3319-11C9-8E592A7A8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C9C2831-0480-F6DE-C75D-17ECCB6181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9096F-F9C4-46C5-AA96-AC0183F5F9CD}" type="datetimeFigureOut">
              <a:rPr lang="ru-RU" smtClean="0"/>
              <a:pPr/>
              <a:t>10.03.2026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7B32A26-59F4-6DC0-9BD9-D62C3349E8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8A117AA-4ABA-A3FC-C193-5930EAA24E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8F305-AF54-4429-8DA6-72DB9B658F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2501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E883543-AB78-F9D5-3386-726DD51F3D0B}"/>
              </a:ext>
            </a:extLst>
          </p:cNvPr>
          <p:cNvSpPr txBox="1"/>
          <p:nvPr/>
        </p:nvSpPr>
        <p:spPr>
          <a:xfrm>
            <a:off x="1303467" y="487102"/>
            <a:ext cx="99828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0070C0"/>
                </a:solidFill>
                <a:latin typeface="XO Thames" panose="02020603050405020304" pitchFamily="18" charset="0"/>
              </a:rPr>
              <a:t>Визуальное расписание как элемент образовательного процесса в группе компенсирующей направленности для детей с РАС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A7C9CF7-0ACA-4972-6468-F071D827BA55}"/>
              </a:ext>
            </a:extLst>
          </p:cNvPr>
          <p:cNvSpPr txBox="1"/>
          <p:nvPr/>
        </p:nvSpPr>
        <p:spPr>
          <a:xfrm>
            <a:off x="6217921" y="4803901"/>
            <a:ext cx="5499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XO Thames" panose="02020603050405020304" pitchFamily="18" charset="0"/>
              </a:rPr>
              <a:t>Выполнила: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XO Thames" panose="02020603050405020304" pitchFamily="18" charset="0"/>
              </a:rPr>
              <a:t>дефектолог </a:t>
            </a:r>
            <a:r>
              <a:rPr lang="ru-RU" sz="2800" dirty="0" err="1" smtClean="0">
                <a:solidFill>
                  <a:srgbClr val="0070C0"/>
                </a:solidFill>
                <a:latin typeface="XO Thames" panose="02020603050405020304" pitchFamily="18" charset="0"/>
              </a:rPr>
              <a:t>Клыгина</a:t>
            </a:r>
            <a:r>
              <a:rPr lang="ru-RU" sz="2800" dirty="0" smtClean="0">
                <a:solidFill>
                  <a:srgbClr val="0070C0"/>
                </a:solidFill>
                <a:latin typeface="XO Thames" panose="02020603050405020304" pitchFamily="18" charset="0"/>
              </a:rPr>
              <a:t> А.С. </a:t>
            </a:r>
            <a:endParaRPr lang="ru-RU" sz="2800" dirty="0">
              <a:solidFill>
                <a:srgbClr val="0070C0"/>
              </a:solidFill>
              <a:latin typeface="XO Thames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1427205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B086AA2-5D6C-C6F1-753B-37EB3A09E531}"/>
              </a:ext>
            </a:extLst>
          </p:cNvPr>
          <p:cNvSpPr txBox="1"/>
          <p:nvPr/>
        </p:nvSpPr>
        <p:spPr>
          <a:xfrm>
            <a:off x="711200" y="274320"/>
            <a:ext cx="10932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XO Thames" panose="02020603050405020304" pitchFamily="18" charset="0"/>
              </a:rPr>
              <a:t>Где еще мы используем визуальное расписание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3ACB9BB-29AF-7F9D-B110-0E1AFA026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67" t="21630" r="7408" b="-4296"/>
          <a:stretch>
            <a:fillRect/>
          </a:stretch>
        </p:blipFill>
        <p:spPr>
          <a:xfrm>
            <a:off x="8534400" y="3455431"/>
            <a:ext cx="3454400" cy="3402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757951D3-7D06-3F6A-08D4-FFF19FA11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554" t="4001" r="8075" b="12740"/>
          <a:stretch>
            <a:fillRect/>
          </a:stretch>
        </p:blipFill>
        <p:spPr>
          <a:xfrm>
            <a:off x="744583" y="1359266"/>
            <a:ext cx="4802778" cy="5376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14069DBE-FC51-F85B-B0D0-F39754E777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22" t="25481" r="7927"/>
          <a:stretch>
            <a:fillRect/>
          </a:stretch>
        </p:blipFill>
        <p:spPr>
          <a:xfrm>
            <a:off x="5801360" y="1026160"/>
            <a:ext cx="3269702" cy="2905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738288048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B98F207-36A7-4EC9-3E44-DF3C88485F1C}"/>
              </a:ext>
            </a:extLst>
          </p:cNvPr>
          <p:cNvSpPr txBox="1"/>
          <p:nvPr/>
        </p:nvSpPr>
        <p:spPr>
          <a:xfrm>
            <a:off x="762001" y="216654"/>
            <a:ext cx="105775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latin typeface="XO Thames" panose="02020603050405020304" pitchFamily="18" charset="0"/>
              </a:rPr>
              <a:t>Где еще мы используем визуальное расписание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2DA8905-DA01-1EEB-2635-9AEBFB76C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46" y="1434736"/>
            <a:ext cx="4955904" cy="4955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088E147-CB8B-4739-E433-7A74336C30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319" y="1449977"/>
            <a:ext cx="4966063" cy="4966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68509926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0BEB9AC-94FA-2895-D2A7-91FEFC8B4F28}"/>
              </a:ext>
            </a:extLst>
          </p:cNvPr>
          <p:cNvSpPr txBox="1"/>
          <p:nvPr/>
        </p:nvSpPr>
        <p:spPr>
          <a:xfrm>
            <a:off x="2358178" y="2571877"/>
            <a:ext cx="8000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rgbClr val="0070C0"/>
                </a:solidFill>
                <a:latin typeface="XO Thames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="" xmlns:p14="http://schemas.microsoft.com/office/powerpoint/2010/main" val="3782641566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731D15C-21EC-E5B0-FA15-2D2289615D55}"/>
              </a:ext>
            </a:extLst>
          </p:cNvPr>
          <p:cNvSpPr txBox="1"/>
          <p:nvPr/>
        </p:nvSpPr>
        <p:spPr>
          <a:xfrm>
            <a:off x="1398494" y="129152"/>
            <a:ext cx="1049864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850" algn="r"/>
            <a:r>
              <a:rPr lang="ru-RU" sz="2800" b="1" dirty="0">
                <a:solidFill>
                  <a:srgbClr val="000000"/>
                </a:solidFill>
                <a:latin typeface="XO Thames" panose="02020603050405020304" pitchFamily="18" charset="0"/>
              </a:rPr>
              <a:t>Визуальное расписание </a:t>
            </a:r>
            <a:r>
              <a:rPr lang="ru-RU" sz="2800" dirty="0">
                <a:solidFill>
                  <a:srgbClr val="000000"/>
                </a:solidFill>
                <a:latin typeface="XO Thames" panose="02020603050405020304" pitchFamily="18" charset="0"/>
              </a:rPr>
              <a:t>- один из самых эффективных методов обучения ребенка с аутизмом. В структурированной среде, с грамотной визуально поддержкой у ребенка с РАС снижается тревожность, уменьшается нежелательное поведение, легче устанавливается сотрудничество, ребенок включается в самостоятельную деятельность. </a:t>
            </a:r>
          </a:p>
          <a:p>
            <a:pPr algn="r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B4FA057-AE2F-1166-FD6C-D6DCCE65AB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06" t="4792" r="3873" b="13094"/>
          <a:stretch>
            <a:fillRect/>
          </a:stretch>
        </p:blipFill>
        <p:spPr>
          <a:xfrm>
            <a:off x="2782387" y="2869915"/>
            <a:ext cx="3503919" cy="3792142"/>
          </a:xfrm>
          <a:prstGeom prst="rect">
            <a:avLst/>
          </a:prstGeom>
          <a:effectLst>
            <a:softEdge rad="228600"/>
          </a:effec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A172360-4F3D-FB3D-061E-ED97B8BA67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27" t="2632" r="23004" b="15207"/>
          <a:stretch/>
        </p:blipFill>
        <p:spPr>
          <a:xfrm>
            <a:off x="7275860" y="3148042"/>
            <a:ext cx="3069923" cy="3402595"/>
          </a:xfrm>
          <a:prstGeom prst="rect">
            <a:avLst/>
          </a:prstGeom>
          <a:effectLst>
            <a:softEdge rad="228600"/>
          </a:effec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54ACB31-775C-4B95-11FA-7E98678FE1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374" t="14609" r="22579" b="8875"/>
          <a:stretch/>
        </p:blipFill>
        <p:spPr>
          <a:xfrm>
            <a:off x="0" y="48897"/>
            <a:ext cx="2184897" cy="6760205"/>
          </a:xfrm>
          <a:prstGeom prst="rect">
            <a:avLst/>
          </a:prstGeom>
          <a:effectLst>
            <a:softEdge rad="228600"/>
          </a:effectLst>
        </p:spPr>
      </p:pic>
    </p:spTree>
    <p:extLst>
      <p:ext uri="{BB962C8B-B14F-4D97-AF65-F5344CB8AC3E}">
        <p14:creationId xmlns="" xmlns:p14="http://schemas.microsoft.com/office/powerpoint/2010/main" val="3349677861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3202D1D-0C0B-10F5-DD08-BEC0D16B29E1}"/>
              </a:ext>
            </a:extLst>
          </p:cNvPr>
          <p:cNvSpPr txBox="1"/>
          <p:nvPr/>
        </p:nvSpPr>
        <p:spPr>
          <a:xfrm>
            <a:off x="3726426" y="644976"/>
            <a:ext cx="82787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850"/>
            <a:r>
              <a:rPr lang="ru-RU" sz="2000" b="1" dirty="0">
                <a:solidFill>
                  <a:srgbClr val="000000"/>
                </a:solidFill>
                <a:latin typeface="XO Thames" panose="02020603050405020304" pitchFamily="18" charset="0"/>
              </a:rPr>
              <a:t>Предметное расписание. </a:t>
            </a:r>
            <a:r>
              <a:rPr lang="ru-RU" sz="2000" dirty="0">
                <a:solidFill>
                  <a:srgbClr val="000000"/>
                </a:solidFill>
                <a:latin typeface="XO Thames" panose="02020603050405020304" pitchFamily="18" charset="0"/>
              </a:rPr>
              <a:t>Подходит для тех детей, которые различают предметы по внешнему виду и предназначению, но затрудняются в различении картинок</a:t>
            </a:r>
            <a:endParaRPr lang="ru-RU" sz="2000" i="1" dirty="0">
              <a:solidFill>
                <a:srgbClr val="000000"/>
              </a:solidFill>
              <a:latin typeface="XO Thames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D3F44D0-11F1-90D0-97A0-FD223228CC8B}"/>
              </a:ext>
            </a:extLst>
          </p:cNvPr>
          <p:cNvSpPr txBox="1"/>
          <p:nvPr/>
        </p:nvSpPr>
        <p:spPr>
          <a:xfrm>
            <a:off x="6469626" y="2305615"/>
            <a:ext cx="57223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000" b="1" dirty="0">
                <a:solidFill>
                  <a:srgbClr val="000000"/>
                </a:solidFill>
                <a:latin typeface="XO Thames" panose="02020603050405020304" pitchFamily="18" charset="0"/>
              </a:rPr>
              <a:t>Расписание из фотографий </a:t>
            </a:r>
            <a:r>
              <a:rPr lang="ru-RU" sz="2000" dirty="0">
                <a:solidFill>
                  <a:srgbClr val="000000"/>
                </a:solidFill>
                <a:latin typeface="XO Thames" panose="02020603050405020304" pitchFamily="18" charset="0"/>
              </a:rPr>
              <a:t>подойдет для детей, которые уже имеют некоторый уровень различения картинок, однако имеются также сложности с обобщением. </a:t>
            </a:r>
            <a:r>
              <a:rPr lang="ru-RU" sz="2000" i="1" dirty="0">
                <a:solidFill>
                  <a:srgbClr val="000000"/>
                </a:solidFill>
                <a:latin typeface="XO Thames" panose="02020603050405020304" pitchFamily="18" charset="0"/>
              </a:rPr>
              <a:t>(Фотография класса для обозначения урока, фотография спортзала для физкультуры и т.д.)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775523B-D09E-D910-4F6B-E1BA084CC1D1}"/>
              </a:ext>
            </a:extLst>
          </p:cNvPr>
          <p:cNvSpPr txBox="1"/>
          <p:nvPr/>
        </p:nvSpPr>
        <p:spPr>
          <a:xfrm>
            <a:off x="3687097" y="4889583"/>
            <a:ext cx="85049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000" b="1" dirty="0">
                <a:solidFill>
                  <a:srgbClr val="000000"/>
                </a:solidFill>
                <a:latin typeface="XO Thames" panose="02020603050405020304" pitchFamily="18" charset="0"/>
              </a:rPr>
              <a:t>Расписание из картинок. </a:t>
            </a:r>
            <a:r>
              <a:rPr lang="ru-RU" sz="2000" dirty="0">
                <a:solidFill>
                  <a:srgbClr val="000000"/>
                </a:solidFill>
                <a:latin typeface="XO Thames" panose="02020603050405020304" pitchFamily="18" charset="0"/>
              </a:rPr>
              <a:t>В этом случае используются обобщающие изображения деятельности или предметов. </a:t>
            </a:r>
            <a:r>
              <a:rPr lang="ru-RU" sz="2000" i="1" dirty="0">
                <a:solidFill>
                  <a:srgbClr val="000000"/>
                </a:solidFill>
                <a:latin typeface="XO Thames" panose="02020603050405020304" pitchFamily="18" charset="0"/>
              </a:rPr>
              <a:t>(Для занятия со специалистом – картинка ребенка, который сидит за партой, для урока письма – ручка и тетрадка)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01BC8AF-3D1C-359F-CAC8-09DC58D540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95" t="20788" r="8328" b="15700"/>
          <a:stretch/>
        </p:blipFill>
        <p:spPr>
          <a:xfrm>
            <a:off x="216311" y="59323"/>
            <a:ext cx="3460954" cy="3369677"/>
          </a:xfrm>
          <a:prstGeom prst="rect">
            <a:avLst/>
          </a:prstGeom>
          <a:effectLst>
            <a:softEdge rad="228600"/>
          </a:effectLst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15936ADB-C28F-CDCC-54C0-FF30E57A5C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45" t="20502" r="2401" b="10107"/>
          <a:stretch/>
        </p:blipFill>
        <p:spPr>
          <a:xfrm>
            <a:off x="263494" y="3518099"/>
            <a:ext cx="3347721" cy="3221266"/>
          </a:xfrm>
          <a:prstGeom prst="rect">
            <a:avLst/>
          </a:prstGeom>
          <a:effectLst>
            <a:softEdge rad="228600"/>
          </a:effec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53195670-75D5-8C9F-A7D0-7C75788AD4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67" t="9351" r="1031" b="10709"/>
          <a:stretch>
            <a:fillRect/>
          </a:stretch>
        </p:blipFill>
        <p:spPr>
          <a:xfrm>
            <a:off x="3449894" y="2062106"/>
            <a:ext cx="3125801" cy="2733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589901593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80646D5-5BF6-CE76-4476-023A2FD49733}"/>
              </a:ext>
            </a:extLst>
          </p:cNvPr>
          <p:cNvSpPr txBox="1"/>
          <p:nvPr/>
        </p:nvSpPr>
        <p:spPr>
          <a:xfrm>
            <a:off x="874713" y="301273"/>
            <a:ext cx="10515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580" algn="ctr"/>
            <a:r>
              <a:rPr lang="ru-RU" sz="2400" b="1" dirty="0">
                <a:solidFill>
                  <a:srgbClr val="000000"/>
                </a:solidFill>
                <a:latin typeface="XO Thames" panose="02020603050405020304" pitchFamily="18" charset="0"/>
              </a:rPr>
              <a:t>Как научить ребенка пользоваться визуальным расписанием? </a:t>
            </a:r>
            <a:endParaRPr lang="ru-RU" sz="2000" dirty="0">
              <a:solidFill>
                <a:srgbClr val="000000"/>
              </a:solidFill>
              <a:latin typeface="XO Thames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9CE4D48-8CFC-3009-6F4A-535AE4F83B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477" t="-4386" r="20675" b="383"/>
          <a:stretch/>
        </p:blipFill>
        <p:spPr>
          <a:xfrm>
            <a:off x="8465788" y="368815"/>
            <a:ext cx="3381656" cy="7292079"/>
          </a:xfrm>
          <a:prstGeom prst="rect">
            <a:avLst/>
          </a:prstGeom>
          <a:effectLst>
            <a:softEdge rad="228600"/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FBC4B35-88A1-0B9D-41C9-FC473B047F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08" y="1083364"/>
            <a:ext cx="8020831" cy="5456584"/>
          </a:xfrm>
          <a:prstGeom prst="rect">
            <a:avLst/>
          </a:prstGeom>
          <a:effectLst>
            <a:softEdge rad="228600"/>
          </a:effectLst>
        </p:spPr>
      </p:pic>
    </p:spTree>
    <p:extLst>
      <p:ext uri="{BB962C8B-B14F-4D97-AF65-F5344CB8AC3E}">
        <p14:creationId xmlns="" xmlns:p14="http://schemas.microsoft.com/office/powerpoint/2010/main" val="3878470344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ABC1BB9-FAB8-53CB-9793-BDDF5C3E8614}"/>
              </a:ext>
            </a:extLst>
          </p:cNvPr>
          <p:cNvSpPr txBox="1"/>
          <p:nvPr/>
        </p:nvSpPr>
        <p:spPr>
          <a:xfrm>
            <a:off x="537958" y="164580"/>
            <a:ext cx="115016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3200" b="1" dirty="0">
                <a:solidFill>
                  <a:srgbClr val="000000"/>
                </a:solidFill>
                <a:latin typeface="XO Thames" panose="02020603050405020304" pitchFamily="18" charset="0"/>
              </a:rPr>
              <a:t>Сначала-потом.</a:t>
            </a:r>
            <a:r>
              <a:rPr lang="ru-RU" sz="3200" dirty="0">
                <a:solidFill>
                  <a:srgbClr val="000000"/>
                </a:solidFill>
                <a:latin typeface="XO Thames" panose="02020603050405020304" pitchFamily="18" charset="0"/>
              </a:rPr>
              <a:t> Самый первый этап обучения пользованию визуальным расписанием.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2914E28-245F-AD10-F60F-D6C198D724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68" t="37047" r="10143" b="17780"/>
          <a:stretch>
            <a:fillRect/>
          </a:stretch>
        </p:blipFill>
        <p:spPr>
          <a:xfrm>
            <a:off x="6512560" y="1390470"/>
            <a:ext cx="5191760" cy="2534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630CD90-59E0-B97D-7B66-6EACE5F607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48" t="18666" r="7778" b="14667"/>
          <a:stretch>
            <a:fillRect/>
          </a:stretch>
        </p:blipFill>
        <p:spPr>
          <a:xfrm>
            <a:off x="301215" y="1513840"/>
            <a:ext cx="6007901" cy="4653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AC36639-2EDE-6BFC-6EAB-7C43CAD539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778" r="16667" b="21036"/>
          <a:stretch>
            <a:fillRect/>
          </a:stretch>
        </p:blipFill>
        <p:spPr>
          <a:xfrm>
            <a:off x="6857523" y="3896360"/>
            <a:ext cx="4308793" cy="2749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17956050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1BDC1EF-35F7-9B8A-8337-6258109E41E9}"/>
              </a:ext>
            </a:extLst>
          </p:cNvPr>
          <p:cNvSpPr txBox="1"/>
          <p:nvPr/>
        </p:nvSpPr>
        <p:spPr>
          <a:xfrm>
            <a:off x="806824" y="295955"/>
            <a:ext cx="10923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000" b="1" dirty="0">
                <a:solidFill>
                  <a:srgbClr val="000000"/>
                </a:solidFill>
                <a:latin typeface="XO Thames" panose="02020603050405020304" pitchFamily="18" charset="0"/>
              </a:rPr>
              <a:t>Расписание на несколько пунктов или на одну активность. </a:t>
            </a:r>
            <a:r>
              <a:rPr lang="ru-RU" sz="2000" dirty="0">
                <a:solidFill>
                  <a:srgbClr val="000000"/>
                </a:solidFill>
                <a:latin typeface="XO Thames" panose="02020603050405020304" pitchFamily="18" charset="0"/>
              </a:rPr>
              <a:t>По сути своей это переход от «сначала-потом» к более длинному расписанию.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B5EF150-01BE-F170-1E6D-EA5EB68F9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780" t="-544" r="4097" b="544"/>
          <a:stretch>
            <a:fillRect/>
          </a:stretch>
        </p:blipFill>
        <p:spPr>
          <a:xfrm>
            <a:off x="1045028" y="1411430"/>
            <a:ext cx="4593771" cy="5212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4BD63A65-3520-1BA9-8B9E-B86951AFB0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83" t="27924" r="183" b="27621"/>
          <a:stretch>
            <a:fillRect/>
          </a:stretch>
        </p:blipFill>
        <p:spPr>
          <a:xfrm>
            <a:off x="6132513" y="1309191"/>
            <a:ext cx="5827945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5AFDAFDE-92D9-B5AB-3CB8-3ABCBB85DB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074" t="36888" r="2074" b="22667"/>
          <a:stretch>
            <a:fillRect/>
          </a:stretch>
        </p:blipFill>
        <p:spPr>
          <a:xfrm>
            <a:off x="6029961" y="3972628"/>
            <a:ext cx="5928360" cy="2397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15047736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2532D07-4FD2-36E9-5B5A-FB7C73C6DA2D}"/>
              </a:ext>
            </a:extLst>
          </p:cNvPr>
          <p:cNvSpPr txBox="1"/>
          <p:nvPr/>
        </p:nvSpPr>
        <p:spPr>
          <a:xfrm>
            <a:off x="690880" y="231410"/>
            <a:ext cx="11303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000" b="1" dirty="0">
                <a:solidFill>
                  <a:srgbClr val="000000"/>
                </a:solidFill>
                <a:latin typeface="XO Thames" panose="02020603050405020304" pitchFamily="18" charset="0"/>
              </a:rPr>
              <a:t>Расписание на несколько пунктов или на одну активность. </a:t>
            </a:r>
            <a:r>
              <a:rPr lang="ru-RU" sz="2000" dirty="0">
                <a:solidFill>
                  <a:srgbClr val="000000"/>
                </a:solidFill>
                <a:latin typeface="XO Thames" panose="02020603050405020304" pitchFamily="18" charset="0"/>
              </a:rPr>
              <a:t>По сути своей это переход от «сначала-потом» к более длинному расписанию.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29AE9A4-72F8-1C62-AF53-57768700B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471" b="7703"/>
          <a:stretch>
            <a:fillRect/>
          </a:stretch>
        </p:blipFill>
        <p:spPr>
          <a:xfrm>
            <a:off x="2090579" y="1015999"/>
            <a:ext cx="8083867" cy="5644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345609103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65D5826-8FFD-B402-8FF9-D5B29BB8E274}"/>
              </a:ext>
            </a:extLst>
          </p:cNvPr>
          <p:cNvSpPr txBox="1"/>
          <p:nvPr/>
        </p:nvSpPr>
        <p:spPr>
          <a:xfrm>
            <a:off x="334296" y="353961"/>
            <a:ext cx="11552904" cy="1387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0000"/>
                </a:solidFill>
                <a:latin typeface="XO Thames" panose="02020603050405020304" pitchFamily="18" charset="0"/>
              </a:rPr>
              <a:t>Физическая подсказка </a:t>
            </a:r>
            <a:r>
              <a:rPr lang="ru-RU" sz="2000" dirty="0">
                <a:solidFill>
                  <a:srgbClr val="000000"/>
                </a:solidFill>
                <a:latin typeface="XO Thames" panose="02020603050405020304" pitchFamily="18" charset="0"/>
              </a:rPr>
              <a:t>всегда предоставляется молча. Следует стоять сзади и чуть сбоку от ребенка, направить его к расписанию, показать пальцем на активность, которая закончилась, тьютор помогает ребенку отклеить карточку с расписания и убрать ее в конверт, затем помогает ребенку указать пальцем на следующую активность. И направляет ребенка к той активности, которая началась.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DEE2601-8E97-7E3A-1B70-8393C5C49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892" t="-496" r="23639" b="-989"/>
          <a:stretch>
            <a:fillRect/>
          </a:stretch>
        </p:blipFill>
        <p:spPr>
          <a:xfrm>
            <a:off x="321209" y="2534194"/>
            <a:ext cx="2678893" cy="4152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3CA316F-9276-5958-B68B-534CEB63F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4593"/>
          <a:stretch>
            <a:fillRect/>
          </a:stretch>
        </p:blipFill>
        <p:spPr>
          <a:xfrm>
            <a:off x="2968347" y="2375497"/>
            <a:ext cx="2740122" cy="4189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CECE3E0-D09C-8C2D-75A1-C796C54B2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410"/>
          <a:stretch>
            <a:fillRect/>
          </a:stretch>
        </p:blipFill>
        <p:spPr>
          <a:xfrm>
            <a:off x="5766526" y="2126961"/>
            <a:ext cx="3302000" cy="4548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DF913CE-7DBE-FA04-4F74-40F04F557A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29" t="17186" r="14889"/>
          <a:stretch>
            <a:fillRect/>
          </a:stretch>
        </p:blipFill>
        <p:spPr>
          <a:xfrm>
            <a:off x="9062720" y="2015726"/>
            <a:ext cx="2814320" cy="4710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629612050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B585723-D85E-765F-2DC3-729990CC8F95}"/>
              </a:ext>
            </a:extLst>
          </p:cNvPr>
          <p:cNvSpPr txBox="1"/>
          <p:nvPr/>
        </p:nvSpPr>
        <p:spPr>
          <a:xfrm>
            <a:off x="560438" y="285135"/>
            <a:ext cx="10609007" cy="1058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latin typeface="XO Thames" panose="02020603050405020304" pitchFamily="18" charset="0"/>
              </a:rPr>
              <a:t>При правильно организованной физической помощи, происходит перенос контроля над действиями ребенка с тьютора на визуальное расписание, что повышает уровень самостоятельности ребенка.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5FC66C2-6EE3-0F85-78BD-E3EBEB881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640" y="2814320"/>
            <a:ext cx="3850640" cy="385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4EE8915-0E80-954D-F06C-A8DF17321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714" y="1568269"/>
            <a:ext cx="3901440" cy="3901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A002B5A-FB50-73CD-5BCB-F472420D92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970" t="8884"/>
          <a:stretch>
            <a:fillRect/>
          </a:stretch>
        </p:blipFill>
        <p:spPr>
          <a:xfrm>
            <a:off x="271418" y="1582123"/>
            <a:ext cx="4084320" cy="4482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937425735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</TotalTime>
  <Words>320</Words>
  <Application>Microsoft Office PowerPoint</Application>
  <PresentationFormat>Произвольный</PresentationFormat>
  <Paragraphs>17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</dc:creator>
  <cp:lastModifiedBy>М Т</cp:lastModifiedBy>
  <cp:revision>10</cp:revision>
  <dcterms:created xsi:type="dcterms:W3CDTF">2023-03-26T05:59:28Z</dcterms:created>
  <dcterms:modified xsi:type="dcterms:W3CDTF">2026-03-10T16:20:22Z</dcterms:modified>
</cp:coreProperties>
</file>