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4" r:id="rId3"/>
    <p:sldId id="276" r:id="rId4"/>
    <p:sldId id="277" r:id="rId5"/>
    <p:sldId id="257" r:id="rId6"/>
    <p:sldId id="260" r:id="rId7"/>
    <p:sldId id="261" r:id="rId8"/>
    <p:sldId id="262" r:id="rId9"/>
    <p:sldId id="264" r:id="rId10"/>
    <p:sldId id="263" r:id="rId11"/>
    <p:sldId id="265" r:id="rId12"/>
    <p:sldId id="266" r:id="rId13"/>
    <p:sldId id="267" r:id="rId14"/>
    <p:sldId id="268" r:id="rId15"/>
    <p:sldId id="269" r:id="rId16"/>
    <p:sldId id="278" r:id="rId17"/>
    <p:sldId id="279" r:id="rId18"/>
    <p:sldId id="280" r:id="rId19"/>
    <p:sldId id="281" r:id="rId20"/>
    <p:sldId id="282" r:id="rId21"/>
    <p:sldId id="270" r:id="rId2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3265" autoAdjust="0"/>
  </p:normalViewPr>
  <p:slideViewPr>
    <p:cSldViewPr>
      <p:cViewPr varScale="1">
        <p:scale>
          <a:sx n="61" d="100"/>
          <a:sy n="61" d="100"/>
        </p:scale>
        <p:origin x="1440"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0220182E-5A71-49DB-86D6-EB094D4BA349}" type="datetimeFigureOut">
              <a:rPr lang="ru-RU" smtClean="0"/>
              <a:pPr/>
              <a:t>01.04.2021</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3C02E74-AB6E-4DEA-984D-C240E75DEFCF}" type="slidenum">
              <a:rPr lang="ru-RU" smtClean="0"/>
              <a:pPr/>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0220182E-5A71-49DB-86D6-EB094D4BA349}" type="datetimeFigureOut">
              <a:rPr lang="ru-RU" smtClean="0"/>
              <a:pPr/>
              <a:t>01.04.2021</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3C02E74-AB6E-4DEA-984D-C240E75DEFCF}" type="slidenum">
              <a:rPr lang="ru-RU" smtClean="0"/>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0220182E-5A71-49DB-86D6-EB094D4BA349}" type="datetimeFigureOut">
              <a:rPr lang="ru-RU" smtClean="0"/>
              <a:pPr/>
              <a:t>01.04.2021</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3C02E74-AB6E-4DEA-984D-C240E75DEFCF}" type="slidenum">
              <a:rPr lang="ru-RU" smtClean="0"/>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0220182E-5A71-49DB-86D6-EB094D4BA349}" type="datetimeFigureOut">
              <a:rPr lang="ru-RU" smtClean="0"/>
              <a:pPr/>
              <a:t>01.04.2021</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3C02E74-AB6E-4DEA-984D-C240E75DEFCF}" type="slidenum">
              <a:rPr lang="ru-RU" smtClean="0"/>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0220182E-5A71-49DB-86D6-EB094D4BA349}" type="datetimeFigureOut">
              <a:rPr lang="ru-RU" smtClean="0"/>
              <a:pPr/>
              <a:t>01.04.2021</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3C02E74-AB6E-4DEA-984D-C240E75DEFCF}" type="slidenum">
              <a:rPr lang="ru-RU" smtClean="0"/>
              <a:pPr/>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0220182E-5A71-49DB-86D6-EB094D4BA349}" type="datetimeFigureOut">
              <a:rPr lang="ru-RU" smtClean="0"/>
              <a:pPr/>
              <a:t>01.04.2021</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3C02E74-AB6E-4DEA-984D-C240E75DEFCF}" type="slidenum">
              <a:rPr lang="ru-RU" smtClean="0"/>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0220182E-5A71-49DB-86D6-EB094D4BA349}" type="datetimeFigureOut">
              <a:rPr lang="ru-RU" smtClean="0"/>
              <a:pPr/>
              <a:t>01.04.2021</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73C02E74-AB6E-4DEA-984D-C240E75DEFCF}" type="slidenum">
              <a:rPr lang="ru-RU" smtClean="0"/>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0220182E-5A71-49DB-86D6-EB094D4BA349}" type="datetimeFigureOut">
              <a:rPr lang="ru-RU" smtClean="0"/>
              <a:pPr/>
              <a:t>01.04.2021</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73C02E74-AB6E-4DEA-984D-C240E75DEFCF}" type="slidenum">
              <a:rPr lang="ru-RU" smtClean="0"/>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220182E-5A71-49DB-86D6-EB094D4BA349}" type="datetimeFigureOut">
              <a:rPr lang="ru-RU" smtClean="0"/>
              <a:pPr/>
              <a:t>01.04.2021</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73C02E74-AB6E-4DEA-984D-C240E75DEFCF}" type="slidenum">
              <a:rPr lang="ru-RU" smtClean="0"/>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0220182E-5A71-49DB-86D6-EB094D4BA349}" type="datetimeFigureOut">
              <a:rPr lang="ru-RU" smtClean="0"/>
              <a:pPr/>
              <a:t>01.04.2021</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3C02E74-AB6E-4DEA-984D-C240E75DEFCF}" type="slidenum">
              <a:rPr lang="ru-RU" smtClean="0"/>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0220182E-5A71-49DB-86D6-EB094D4BA349}" type="datetimeFigureOut">
              <a:rPr lang="ru-RU" smtClean="0"/>
              <a:pPr/>
              <a:t>01.04.2021</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3C02E74-AB6E-4DEA-984D-C240E75DEFCF}" type="slidenum">
              <a:rPr lang="ru-RU" smtClean="0"/>
              <a:pPr/>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20182E-5A71-49DB-86D6-EB094D4BA349}" type="datetimeFigureOut">
              <a:rPr lang="ru-RU" smtClean="0"/>
              <a:pPr/>
              <a:t>01.04.2021</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C02E74-AB6E-4DEA-984D-C240E75DEFCF}" type="slidenum">
              <a:rPr lang="ru-RU" smtClean="0"/>
              <a:pPr/>
              <a:t>‹#›</a:t>
            </a:fld>
            <a:endParaRPr lang="ru-R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3F9AD704-437F-4851-B1C4-CE98AD1C5DE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Заголовок 1"/>
          <p:cNvSpPr>
            <a:spLocks noGrp="1"/>
          </p:cNvSpPr>
          <p:nvPr>
            <p:ph type="ctrTitle"/>
          </p:nvPr>
        </p:nvSpPr>
        <p:spPr>
          <a:xfrm>
            <a:off x="2051720" y="285729"/>
            <a:ext cx="4248472" cy="5447527"/>
          </a:xfrm>
        </p:spPr>
        <p:txBody>
          <a:bodyPr>
            <a:noAutofit/>
          </a:bodyPr>
          <a:lstStyle/>
          <a:p>
            <a:r>
              <a:rPr lang="ru-RU" sz="3600" b="1" dirty="0">
                <a:solidFill>
                  <a:srgbClr val="7030A0"/>
                </a:solidFill>
              </a:rPr>
              <a:t>Мастер - класс для родителей с детьми</a:t>
            </a:r>
            <a:br>
              <a:rPr lang="ru-RU" sz="3600" b="1" dirty="0">
                <a:solidFill>
                  <a:srgbClr val="7030A0"/>
                </a:solidFill>
              </a:rPr>
            </a:br>
            <a:r>
              <a:rPr lang="ru-RU" sz="3600" b="1" dirty="0">
                <a:solidFill>
                  <a:srgbClr val="7030A0"/>
                </a:solidFill>
              </a:rPr>
              <a:t>«Развитие творческих способностей в изобразительной деятельности с использованием нетрадиционных технологий».</a:t>
            </a:r>
            <a:endParaRPr lang="ru-RU" sz="3600" b="1" dirty="0">
              <a:solidFill>
                <a:srgbClr val="7030A0"/>
              </a:solidFill>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6372200" y="5373216"/>
            <a:ext cx="2414642" cy="1368152"/>
          </a:xfrm>
        </p:spPr>
        <p:txBody>
          <a:bodyPr>
            <a:normAutofit fontScale="70000" lnSpcReduction="20000"/>
          </a:bodyPr>
          <a:lstStyle/>
          <a:p>
            <a:pPr algn="r"/>
            <a:r>
              <a:rPr lang="ru-RU" dirty="0">
                <a:solidFill>
                  <a:srgbClr val="002060"/>
                </a:solidFill>
              </a:rPr>
              <a:t>Выполнила: </a:t>
            </a:r>
          </a:p>
          <a:p>
            <a:pPr algn="r"/>
            <a:r>
              <a:rPr lang="ru-RU" dirty="0">
                <a:solidFill>
                  <a:srgbClr val="002060"/>
                </a:solidFill>
              </a:rPr>
              <a:t>Антонова Татьяна Владимировна</a:t>
            </a:r>
          </a:p>
          <a:p>
            <a:pPr algn="r"/>
            <a:endParaRPr lang="ru-RU"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EA0243C0-B37C-45D1-8D3F-74F071E800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Заголовок 1"/>
          <p:cNvSpPr>
            <a:spLocks noGrp="1"/>
          </p:cNvSpPr>
          <p:nvPr>
            <p:ph type="title"/>
          </p:nvPr>
        </p:nvSpPr>
        <p:spPr>
          <a:xfrm>
            <a:off x="457200" y="274638"/>
            <a:ext cx="8229600" cy="6011882"/>
          </a:xfrm>
        </p:spPr>
        <p:txBody>
          <a:bodyPr>
            <a:normAutofit/>
          </a:bodyPr>
          <a:lstStyle/>
          <a:p>
            <a:r>
              <a:rPr lang="ru-RU" sz="3200" dirty="0"/>
              <a:t>Следующий наш этап будет – техника</a:t>
            </a:r>
            <a:br>
              <a:rPr lang="ru-RU" sz="3200" dirty="0"/>
            </a:br>
            <a:r>
              <a:rPr lang="ru-RU" sz="3200" b="1" dirty="0"/>
              <a:t>кляксография с трубочкой</a:t>
            </a:r>
            <a:r>
              <a:rPr lang="ru-RU" sz="3200" dirty="0"/>
              <a:t>.</a:t>
            </a:r>
            <a:br>
              <a:rPr lang="ru-RU" sz="2400" dirty="0"/>
            </a:br>
            <a:r>
              <a:rPr lang="ru-RU" sz="2400" dirty="0"/>
              <a:t>С помощью этой техники мы выполним стволы деревьев, для нашего пейзажа.</a:t>
            </a:r>
            <a:br>
              <a:rPr lang="ru-RU" sz="2400" dirty="0"/>
            </a:br>
            <a:r>
              <a:rPr lang="ru-RU" sz="2400" dirty="0"/>
              <a:t>Кляксография  - это способ рисования с помощью различных клякс.</a:t>
            </a:r>
            <a:br>
              <a:rPr lang="ru-RU" sz="2400" dirty="0"/>
            </a:br>
            <a:r>
              <a:rPr lang="ru-RU" sz="2400" i="1" dirty="0"/>
              <a:t>В каждой кляксе</a:t>
            </a:r>
            <a:br>
              <a:rPr lang="ru-RU" sz="2400" dirty="0"/>
            </a:br>
            <a:r>
              <a:rPr lang="ru-RU" sz="2400" i="1" dirty="0"/>
              <a:t>Кто-то есть,</a:t>
            </a:r>
            <a:br>
              <a:rPr lang="ru-RU" sz="2400" dirty="0"/>
            </a:br>
            <a:r>
              <a:rPr lang="ru-RU" sz="2400" i="1" dirty="0"/>
              <a:t>Если в кляксу</a:t>
            </a:r>
            <a:br>
              <a:rPr lang="ru-RU" sz="2400" dirty="0"/>
            </a:br>
            <a:r>
              <a:rPr lang="ru-RU" sz="2400" i="1" dirty="0"/>
              <a:t>Кистью влезть.</a:t>
            </a:r>
            <a:br>
              <a:rPr lang="ru-RU" sz="2400" dirty="0"/>
            </a:br>
            <a:r>
              <a:rPr lang="ru-RU" sz="2400" i="1" dirty="0"/>
              <a:t>Можно в трубочку подуть</a:t>
            </a:r>
            <a:br>
              <a:rPr lang="ru-RU" sz="2400" dirty="0"/>
            </a:br>
            <a:r>
              <a:rPr lang="ru-RU" sz="2400" i="1" dirty="0"/>
              <a:t>И увидеть что - нибудь!</a:t>
            </a:r>
            <a:br>
              <a:rPr lang="ru-RU" sz="2400" dirty="0"/>
            </a:br>
            <a:endParaRPr lang="ru-RU" sz="2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id="{CA2C0431-B908-4D7A-9DFE-D3029306D2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Заголовок 1"/>
          <p:cNvSpPr>
            <a:spLocks noGrp="1"/>
          </p:cNvSpPr>
          <p:nvPr>
            <p:ph type="title"/>
          </p:nvPr>
        </p:nvSpPr>
        <p:spPr>
          <a:xfrm>
            <a:off x="457200" y="274638"/>
            <a:ext cx="8229600" cy="3797304"/>
          </a:xfrm>
        </p:spPr>
        <p:txBody>
          <a:bodyPr>
            <a:normAutofit/>
          </a:bodyPr>
          <a:lstStyle/>
          <a:p>
            <a:pPr algn="l"/>
            <a:r>
              <a:rPr lang="ru-RU" sz="2000" dirty="0"/>
              <a:t>Технология выполнения:</a:t>
            </a:r>
            <a:br>
              <a:rPr lang="ru-RU" sz="2000" dirty="0"/>
            </a:br>
            <a:r>
              <a:rPr lang="ru-RU" sz="2000" dirty="0"/>
              <a:t> 1. Зачерпнуть пластиковой ложечкой (пипеткой) краску, вылить (капнуть) её на лист бумаги, делая небольшое пятно (капельку).</a:t>
            </a:r>
            <a:br>
              <a:rPr lang="ru-RU" sz="2000" dirty="0"/>
            </a:br>
            <a:r>
              <a:rPr lang="ru-RU" sz="2000" dirty="0"/>
              <a:t>2. Коктельной трубочкой выдуваем кляксу снизу вверх в разные направления так, что бы её конец не касался ни пятна, ни бумаги.</a:t>
            </a:r>
            <a:br>
              <a:rPr lang="ru-RU" sz="2000" dirty="0"/>
            </a:br>
            <a:r>
              <a:rPr lang="ru-RU" sz="2000" dirty="0"/>
              <a:t>3. Когда клякса разделится на несколько побегов (веточек) – выдуваем их по отдельности в нужном направлении.</a:t>
            </a:r>
            <a:br>
              <a:rPr lang="ru-RU" sz="2000" dirty="0"/>
            </a:br>
            <a:r>
              <a:rPr lang="ru-RU" sz="2000" dirty="0"/>
              <a:t> 4. Для получения более мелких веточек каждую большую ветку выдуваем быстрыми движениями трубочки вправо-влево, вверх-вниз.</a:t>
            </a:r>
            <a:br>
              <a:rPr lang="ru-RU" sz="2000" dirty="0"/>
            </a:br>
            <a:br>
              <a:rPr lang="ru-RU" sz="2000" dirty="0"/>
            </a:br>
            <a:endParaRPr lang="ru-RU" sz="2000" dirty="0"/>
          </a:p>
        </p:txBody>
      </p:sp>
      <p:pic>
        <p:nvPicPr>
          <p:cNvPr id="8" name="Рисунок 7">
            <a:extLst>
              <a:ext uri="{FF2B5EF4-FFF2-40B4-BE49-F238E27FC236}">
                <a16:creationId xmlns:a16="http://schemas.microsoft.com/office/drawing/2014/main" id="{BEC98776-5DEA-4357-83BD-71926BC0EC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51720" y="3566264"/>
            <a:ext cx="4824536" cy="3017098"/>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643C1ED7-2AC1-470B-B1D7-BF20F4175E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Заголовок 1"/>
          <p:cNvSpPr>
            <a:spLocks noGrp="1"/>
          </p:cNvSpPr>
          <p:nvPr>
            <p:ph type="title"/>
          </p:nvPr>
        </p:nvSpPr>
        <p:spPr>
          <a:xfrm>
            <a:off x="457200" y="274638"/>
            <a:ext cx="8229600" cy="5154626"/>
          </a:xfrm>
        </p:spPr>
        <p:txBody>
          <a:bodyPr>
            <a:normAutofit/>
          </a:bodyPr>
          <a:lstStyle/>
          <a:p>
            <a:r>
              <a:rPr lang="ru-RU" sz="3200" dirty="0"/>
              <a:t>Следующий наш этап будет – техника </a:t>
            </a:r>
            <a:br>
              <a:rPr lang="ru-RU" sz="3200" dirty="0"/>
            </a:br>
            <a:r>
              <a:rPr lang="ru-RU" sz="3200" b="1" dirty="0"/>
              <a:t>набрызг</a:t>
            </a:r>
            <a:r>
              <a:rPr lang="ru-RU" sz="3200" dirty="0"/>
              <a:t>.</a:t>
            </a:r>
            <a:br>
              <a:rPr lang="ru-RU" sz="2400" dirty="0"/>
            </a:br>
            <a:r>
              <a:rPr lang="ru-RU" sz="2400" dirty="0"/>
              <a:t>Достаточно простой в применении является техника “набрызг”. Ее суть состоит в разбрызгивании капель краски. </a:t>
            </a:r>
            <a:br>
              <a:rPr lang="ru-RU" sz="2400" dirty="0"/>
            </a:br>
            <a:r>
              <a:rPr lang="ru-RU" sz="2400" dirty="0"/>
              <a:t>У детей она может получиться не сразу, но, несмотря на это, работа приносит удовлетворение. Для рисования в технике “набрызг” требуются акварельные краски или гуашь, зубная щетка и стека, плоская палочка, карандаш, пластиковая линейка или расческа (по выбору).</a:t>
            </a:r>
            <a:br>
              <a:rPr lang="ru-RU" sz="1400" dirty="0"/>
            </a:br>
            <a:endParaRPr lang="ru-RU" sz="1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id="{E2A61EBB-5EC2-4F3D-AE19-7BA6298E20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Заголовок 1"/>
          <p:cNvSpPr>
            <a:spLocks noGrp="1"/>
          </p:cNvSpPr>
          <p:nvPr>
            <p:ph type="title"/>
          </p:nvPr>
        </p:nvSpPr>
        <p:spPr>
          <a:xfrm>
            <a:off x="457200" y="274638"/>
            <a:ext cx="8229600" cy="4225932"/>
          </a:xfrm>
        </p:spPr>
        <p:txBody>
          <a:bodyPr>
            <a:normAutofit fontScale="90000"/>
          </a:bodyPr>
          <a:lstStyle/>
          <a:p>
            <a:pPr algn="l"/>
            <a:br>
              <a:rPr lang="ru-RU" sz="1400" dirty="0"/>
            </a:br>
            <a:r>
              <a:rPr lang="ru-RU" sz="2000" dirty="0"/>
              <a:t>Этапы работы в технике “набрызг”:	</a:t>
            </a:r>
            <a:br>
              <a:rPr lang="ru-RU" sz="2000" dirty="0"/>
            </a:br>
            <a:r>
              <a:rPr lang="ru-RU" sz="2000" dirty="0"/>
              <a:t>Смочить щетку водой.</a:t>
            </a:r>
            <a:br>
              <a:rPr lang="ru-RU" sz="2000" dirty="0"/>
            </a:br>
            <a:r>
              <a:rPr lang="ru-RU" sz="2000" dirty="0"/>
              <a:t>Стряхнуть лишнюю воду, чтобы не было клякс.</a:t>
            </a:r>
            <a:br>
              <a:rPr lang="ru-RU" sz="2000" dirty="0"/>
            </a:br>
            <a:r>
              <a:rPr lang="ru-RU" sz="2000" dirty="0"/>
              <a:t>Набрать немного краски на зубную щетку.</a:t>
            </a:r>
            <a:br>
              <a:rPr lang="ru-RU" sz="2000" dirty="0"/>
            </a:br>
            <a:r>
              <a:rPr lang="ru-RU" sz="2000" dirty="0"/>
              <a:t>Взять щетку в левую руку, а стеку в правую.</a:t>
            </a:r>
            <a:br>
              <a:rPr lang="ru-RU" sz="2000" dirty="0"/>
            </a:br>
            <a:r>
              <a:rPr lang="ru-RU" sz="2000" dirty="0"/>
              <a:t>Держать щетку над листом, отвернув от себя, и быстрыми движениями проводить стекой по поверхности щетки, по направлению к себе (снизу вверх). Брызги полетят на бумагу.</a:t>
            </a:r>
            <a:br>
              <a:rPr lang="ru-RU" sz="2000" dirty="0"/>
            </a:br>
            <a:r>
              <a:rPr lang="ru-RU" sz="2000" dirty="0"/>
              <a:t>При набрызгивании можно менять направление движения руки (по вертикали, горизонтали, наклонно, волнообразно), изменять величину крапинок, приближая или отдаляя брызги от листа бумаги. Можно использовать краски разного цвета и разной густоты. Применение одновременно нескольких красок помогает создать многоцветный рисунок. В зависимости количества цветов и от интенсивности напыления каждый раз будет получаться новая, отличная от предыдущих картин работа.</a:t>
            </a:r>
            <a:br>
              <a:rPr lang="ru-RU" sz="1400" dirty="0"/>
            </a:br>
            <a:endParaRPr lang="ru-RU" sz="1400" dirty="0"/>
          </a:p>
        </p:txBody>
      </p:sp>
      <p:pic>
        <p:nvPicPr>
          <p:cNvPr id="8" name="Рисунок 7">
            <a:extLst>
              <a:ext uri="{FF2B5EF4-FFF2-40B4-BE49-F238E27FC236}">
                <a16:creationId xmlns:a16="http://schemas.microsoft.com/office/drawing/2014/main" id="{B09FBB81-A861-4B5F-94F2-9D848E5FF3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23728" y="4338433"/>
            <a:ext cx="4680520" cy="2448272"/>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FA297564-0343-41AF-B6BE-55449AB201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Заголовок 1"/>
          <p:cNvSpPr>
            <a:spLocks noGrp="1"/>
          </p:cNvSpPr>
          <p:nvPr>
            <p:ph type="title"/>
          </p:nvPr>
        </p:nvSpPr>
        <p:spPr>
          <a:xfrm>
            <a:off x="457200" y="274638"/>
            <a:ext cx="8229600" cy="6583362"/>
          </a:xfrm>
        </p:spPr>
        <p:txBody>
          <a:bodyPr>
            <a:normAutofit/>
          </a:bodyPr>
          <a:lstStyle/>
          <a:p>
            <a:r>
              <a:rPr lang="ru-RU" sz="3200" dirty="0"/>
              <a:t>Следующий наш этап будет – техника </a:t>
            </a:r>
            <a:r>
              <a:rPr lang="ru-RU" sz="3200" b="1" dirty="0"/>
              <a:t>оттиск</a:t>
            </a:r>
            <a:r>
              <a:rPr lang="ru-RU" sz="3200" b="1" i="1" dirty="0"/>
              <a:t> </a:t>
            </a:r>
            <a:r>
              <a:rPr lang="ru-RU" sz="3200" dirty="0"/>
              <a:t>засушенными листьями.</a:t>
            </a:r>
            <a:br>
              <a:rPr lang="ru-RU" sz="2400" dirty="0"/>
            </a:br>
            <a:r>
              <a:rPr lang="ru-RU" sz="2400" b="1" i="1" dirty="0"/>
              <a:t>Необходимые материалы:</a:t>
            </a:r>
            <a:br>
              <a:rPr lang="ru-RU" sz="2400" dirty="0"/>
            </a:br>
            <a:r>
              <a:rPr lang="ru-RU" sz="2400" dirty="0"/>
              <a:t>Гуашь, салфетки, вода, кисти, листик сухой.</a:t>
            </a:r>
            <a:br>
              <a:rPr lang="ru-RU" sz="2400" dirty="0"/>
            </a:br>
            <a:endParaRPr lang="ru-RU" sz="2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53F34C94-63B8-438D-AE19-905DEE1710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Заголовок 1"/>
          <p:cNvSpPr>
            <a:spLocks noGrp="1"/>
          </p:cNvSpPr>
          <p:nvPr>
            <p:ph type="title"/>
          </p:nvPr>
        </p:nvSpPr>
        <p:spPr>
          <a:xfrm>
            <a:off x="457200" y="274638"/>
            <a:ext cx="8229600" cy="4440246"/>
          </a:xfrm>
        </p:spPr>
        <p:txBody>
          <a:bodyPr>
            <a:normAutofit/>
          </a:bodyPr>
          <a:lstStyle/>
          <a:p>
            <a:pPr algn="l"/>
            <a:r>
              <a:rPr lang="ru-RU" sz="2000" i="1" dirty="0"/>
              <a:t>Описание осваиваемого приема:</a:t>
            </a:r>
            <a:br>
              <a:rPr lang="ru-RU" sz="2000" i="1" dirty="0"/>
            </a:br>
            <a:r>
              <a:rPr lang="ru-RU" sz="2000" dirty="0"/>
              <a:t> нанести краску на засушенный лист (опустить его в тарелочку с краской или аккуратно с помощью кисти нанести краску на одну из его сторон), наметить на бумаге место для отпечатка, приложить намазанную поверхность засушенного листа, слегка прижать.</a:t>
            </a:r>
            <a:br>
              <a:rPr lang="ru-RU" sz="2000" dirty="0"/>
            </a:br>
            <a:r>
              <a:rPr lang="ru-RU" sz="2000" dirty="0"/>
              <a:t> Такое же действие можно сделать при помощи листа китайской капусты. Нанести краску с помощи кисти на лист китайской капусты, приложить намазанную поверхность китайской капусты, слегка прижать.</a:t>
            </a:r>
            <a:br>
              <a:rPr lang="ru-RU" sz="2000" dirty="0"/>
            </a:br>
            <a:r>
              <a:rPr lang="ru-RU" sz="2000" dirty="0"/>
              <a:t>Теперь на свое усмотрение можете дорисовать не достающие детали вашего пейзажа или кисточкой или любым понравившимся нетрадиционным способом рисования.</a:t>
            </a:r>
            <a:br>
              <a:rPr lang="ru-RU" sz="2000" dirty="0"/>
            </a:br>
            <a:br>
              <a:rPr lang="ru-RU" sz="2000" dirty="0"/>
            </a:br>
            <a:endParaRPr lang="ru-RU" sz="2000" dirty="0"/>
          </a:p>
        </p:txBody>
      </p:sp>
      <p:pic>
        <p:nvPicPr>
          <p:cNvPr id="10" name="Рисунок 9">
            <a:extLst>
              <a:ext uri="{FF2B5EF4-FFF2-40B4-BE49-F238E27FC236}">
                <a16:creationId xmlns:a16="http://schemas.microsoft.com/office/drawing/2014/main" id="{0FC0DEDF-9ADE-46B9-B754-59ED214127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10644" y="4149080"/>
            <a:ext cx="4536504" cy="2592288"/>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BB86F352-05B7-4BAA-B8AD-349E7C5B8E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Заголовок 1">
            <a:extLst>
              <a:ext uri="{FF2B5EF4-FFF2-40B4-BE49-F238E27FC236}">
                <a16:creationId xmlns:a16="http://schemas.microsoft.com/office/drawing/2014/main" id="{78A91558-8D16-40E5-8687-DF4C6221ED40}"/>
              </a:ext>
            </a:extLst>
          </p:cNvPr>
          <p:cNvSpPr>
            <a:spLocks noGrp="1"/>
          </p:cNvSpPr>
          <p:nvPr>
            <p:ph type="title"/>
          </p:nvPr>
        </p:nvSpPr>
        <p:spPr>
          <a:xfrm>
            <a:off x="1475656" y="274638"/>
            <a:ext cx="6696744" cy="6106690"/>
          </a:xfrm>
        </p:spPr>
        <p:txBody>
          <a:bodyPr>
            <a:normAutofit/>
          </a:bodyPr>
          <a:lstStyle/>
          <a:p>
            <a:pPr algn="l"/>
            <a:r>
              <a:rPr lang="ru-RU" sz="2400" dirty="0"/>
              <a:t>           Еще одна интересная техника :</a:t>
            </a:r>
            <a:br>
              <a:rPr lang="ru-RU" sz="2400" dirty="0"/>
            </a:br>
            <a:r>
              <a:rPr lang="ru-RU" sz="2400" dirty="0"/>
              <a:t>       «Рисование мыльными пузырями».</a:t>
            </a:r>
            <a:br>
              <a:rPr lang="ru-RU" sz="2400" dirty="0"/>
            </a:br>
            <a:r>
              <a:rPr lang="ru-RU" sz="2400" dirty="0"/>
              <a:t>                     Для работы потребуется:</a:t>
            </a:r>
            <a:br>
              <a:rPr lang="ru-RU" sz="2400" dirty="0"/>
            </a:br>
            <a:r>
              <a:rPr lang="ru-RU" sz="2400" dirty="0"/>
              <a:t> вода в баночке, детский шампунь или</a:t>
            </a:r>
            <a:br>
              <a:rPr lang="ru-RU" sz="2400" dirty="0"/>
            </a:br>
            <a:r>
              <a:rPr lang="ru-RU" sz="2400" dirty="0"/>
              <a:t>жидкое мыло, </a:t>
            </a:r>
            <a:r>
              <a:rPr lang="ru-RU" sz="2400" dirty="0" err="1"/>
              <a:t>гуашь,акварель</a:t>
            </a:r>
            <a:r>
              <a:rPr lang="ru-RU" sz="2400" dirty="0"/>
              <a:t> или пищевые </a:t>
            </a:r>
            <a:r>
              <a:rPr lang="ru-RU" sz="2400" dirty="0" err="1"/>
              <a:t>красители,плотная</a:t>
            </a:r>
            <a:r>
              <a:rPr lang="ru-RU" sz="2400" dirty="0"/>
              <a:t> бумага, трубочки для коктейля, ложечка.</a:t>
            </a:r>
          </a:p>
        </p:txBody>
      </p:sp>
    </p:spTree>
    <p:extLst>
      <p:ext uri="{BB962C8B-B14F-4D97-AF65-F5344CB8AC3E}">
        <p14:creationId xmlns:p14="http://schemas.microsoft.com/office/powerpoint/2010/main" val="9879590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944F87B-D2AA-45DF-A8C1-AFC3636117DC}"/>
              </a:ext>
            </a:extLst>
          </p:cNvPr>
          <p:cNvSpPr>
            <a:spLocks noGrp="1"/>
          </p:cNvSpPr>
          <p:nvPr>
            <p:ph type="title"/>
          </p:nvPr>
        </p:nvSpPr>
        <p:spPr/>
        <p:txBody>
          <a:bodyPr/>
          <a:lstStyle/>
          <a:p>
            <a:endParaRPr lang="ru-RU"/>
          </a:p>
        </p:txBody>
      </p:sp>
      <p:pic>
        <p:nvPicPr>
          <p:cNvPr id="4" name="Рисунок 3">
            <a:extLst>
              <a:ext uri="{FF2B5EF4-FFF2-40B4-BE49-F238E27FC236}">
                <a16:creationId xmlns:a16="http://schemas.microsoft.com/office/drawing/2014/main" id="{128B0290-00DE-4E64-B817-C335709E05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1" y="0"/>
            <a:ext cx="9144000" cy="6858000"/>
          </a:xfrm>
          <a:prstGeom prst="rect">
            <a:avLst/>
          </a:prstGeom>
        </p:spPr>
      </p:pic>
      <p:sp>
        <p:nvSpPr>
          <p:cNvPr id="6" name="TextBox 5">
            <a:extLst>
              <a:ext uri="{FF2B5EF4-FFF2-40B4-BE49-F238E27FC236}">
                <a16:creationId xmlns:a16="http://schemas.microsoft.com/office/drawing/2014/main" id="{936EA0C7-1710-4A18-9C54-17B1BBEC996B}"/>
              </a:ext>
            </a:extLst>
          </p:cNvPr>
          <p:cNvSpPr txBox="1"/>
          <p:nvPr/>
        </p:nvSpPr>
        <p:spPr>
          <a:xfrm>
            <a:off x="899592" y="1120455"/>
            <a:ext cx="7632848" cy="4154984"/>
          </a:xfrm>
          <a:prstGeom prst="rect">
            <a:avLst/>
          </a:prstGeom>
          <a:noFill/>
        </p:spPr>
        <p:txBody>
          <a:bodyPr wrap="square">
            <a:spAutoFit/>
          </a:bodyPr>
          <a:lstStyle/>
          <a:p>
            <a:r>
              <a:rPr lang="ru-RU" sz="2400" dirty="0"/>
              <a:t>Описание работы:</a:t>
            </a:r>
          </a:p>
          <a:p>
            <a:r>
              <a:rPr lang="ru-RU" sz="2400" dirty="0"/>
              <a:t>В воду добавьте шампунь или жидкое </a:t>
            </a:r>
            <a:r>
              <a:rPr lang="ru-RU" sz="2400" dirty="0" err="1"/>
              <a:t>мыло.Концентрация</a:t>
            </a:r>
            <a:r>
              <a:rPr lang="ru-RU" sz="2400" dirty="0"/>
              <a:t> примерно 1:10 (не строго). Чтобы пузыри были большими и подолгу не лопались, добавьте в воду чуть-чуть желатина или глицерина. Все ингредиенты перемешайте и оставьте постоять на 2-3 дня. Затем профильтруйте раствор через марлю и оставьте в холодильник на 12 часов. Процедуру можно упростить - просто добавив в воду мыльный раствор и красители.</a:t>
            </a:r>
          </a:p>
          <a:p>
            <a:r>
              <a:rPr lang="ru-RU" sz="2400" dirty="0"/>
              <a:t>Чем больше красителя, тем ярче цвет пузырей.</a:t>
            </a:r>
          </a:p>
        </p:txBody>
      </p:sp>
    </p:spTree>
    <p:extLst>
      <p:ext uri="{BB962C8B-B14F-4D97-AF65-F5344CB8AC3E}">
        <p14:creationId xmlns:p14="http://schemas.microsoft.com/office/powerpoint/2010/main" val="28757304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F24B33FC-1249-41A2-87B8-1347FF18F2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a:extLst>
              <a:ext uri="{FF2B5EF4-FFF2-40B4-BE49-F238E27FC236}">
                <a16:creationId xmlns:a16="http://schemas.microsoft.com/office/drawing/2014/main" id="{F1D10E4E-AF8E-4E1F-AAFC-394A38710CB4}"/>
              </a:ext>
            </a:extLst>
          </p:cNvPr>
          <p:cNvSpPr txBox="1"/>
          <p:nvPr/>
        </p:nvSpPr>
        <p:spPr>
          <a:xfrm>
            <a:off x="1331640" y="836712"/>
            <a:ext cx="6552728" cy="3046988"/>
          </a:xfrm>
          <a:prstGeom prst="rect">
            <a:avLst/>
          </a:prstGeom>
          <a:noFill/>
        </p:spPr>
        <p:txBody>
          <a:bodyPr wrap="square">
            <a:spAutoFit/>
          </a:bodyPr>
          <a:lstStyle/>
          <a:p>
            <a:r>
              <a:rPr lang="ru-RU" sz="2400" dirty="0"/>
              <a:t>Все, теперь можно создавать красивые воздушные шары.</a:t>
            </a:r>
          </a:p>
          <a:p>
            <a:endParaRPr lang="ru-RU" sz="2400" dirty="0"/>
          </a:p>
          <a:p>
            <a:r>
              <a:rPr lang="ru-RU" sz="2400" dirty="0"/>
              <a:t>1 способ. Берем соломинку для коктейля и начинаем пенить раствор (дуем в трубочку, чтобы пузыри поднялись в баночке. Когда пена поднялась, берем плотную бумагу и прислоняем ее к мыльной пене.</a:t>
            </a:r>
          </a:p>
        </p:txBody>
      </p:sp>
      <p:pic>
        <p:nvPicPr>
          <p:cNvPr id="7" name="Рисунок 6">
            <a:extLst>
              <a:ext uri="{FF2B5EF4-FFF2-40B4-BE49-F238E27FC236}">
                <a16:creationId xmlns:a16="http://schemas.microsoft.com/office/drawing/2014/main" id="{1B3E1E73-AA96-4B21-81D0-DE5F86CCFD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1800" y="4000185"/>
            <a:ext cx="3200400" cy="2754694"/>
          </a:xfrm>
          <a:prstGeom prst="rect">
            <a:avLst/>
          </a:prstGeom>
        </p:spPr>
      </p:pic>
    </p:spTree>
    <p:extLst>
      <p:ext uri="{BB962C8B-B14F-4D97-AF65-F5344CB8AC3E}">
        <p14:creationId xmlns:p14="http://schemas.microsoft.com/office/powerpoint/2010/main" val="14723349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397B383A-2E4E-4E3E-BFE5-EEC6F4B0B2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1400"/>
            <a:ext cx="9144000" cy="6858000"/>
          </a:xfrm>
          <a:prstGeom prst="rect">
            <a:avLst/>
          </a:prstGeom>
        </p:spPr>
      </p:pic>
      <p:sp>
        <p:nvSpPr>
          <p:cNvPr id="5" name="TextBox 4">
            <a:extLst>
              <a:ext uri="{FF2B5EF4-FFF2-40B4-BE49-F238E27FC236}">
                <a16:creationId xmlns:a16="http://schemas.microsoft.com/office/drawing/2014/main" id="{50A91E76-44F9-429C-80B4-471CD1B154AE}"/>
              </a:ext>
            </a:extLst>
          </p:cNvPr>
          <p:cNvSpPr txBox="1"/>
          <p:nvPr/>
        </p:nvSpPr>
        <p:spPr>
          <a:xfrm>
            <a:off x="2195736" y="836713"/>
            <a:ext cx="4714815" cy="1569660"/>
          </a:xfrm>
          <a:prstGeom prst="rect">
            <a:avLst/>
          </a:prstGeom>
          <a:noFill/>
        </p:spPr>
        <p:txBody>
          <a:bodyPr wrap="square">
            <a:spAutoFit/>
          </a:bodyPr>
          <a:lstStyle/>
          <a:p>
            <a:r>
              <a:rPr lang="ru-RU" sz="2400" dirty="0"/>
              <a:t>2 способ. </a:t>
            </a:r>
          </a:p>
          <a:p>
            <a:r>
              <a:rPr lang="ru-RU" sz="2400" dirty="0"/>
              <a:t>Можно снимать поднявшиеся пузыри ложкой и выкладывать на листе.</a:t>
            </a:r>
          </a:p>
        </p:txBody>
      </p:sp>
      <p:pic>
        <p:nvPicPr>
          <p:cNvPr id="7" name="Рисунок 6">
            <a:extLst>
              <a:ext uri="{FF2B5EF4-FFF2-40B4-BE49-F238E27FC236}">
                <a16:creationId xmlns:a16="http://schemas.microsoft.com/office/drawing/2014/main" id="{E5F799CD-217B-4E28-9995-FC70597753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2141" y="2097495"/>
            <a:ext cx="3706703" cy="2592288"/>
          </a:xfrm>
          <a:prstGeom prst="rect">
            <a:avLst/>
          </a:prstGeom>
        </p:spPr>
      </p:pic>
      <p:sp>
        <p:nvSpPr>
          <p:cNvPr id="9" name="TextBox 8">
            <a:extLst>
              <a:ext uri="{FF2B5EF4-FFF2-40B4-BE49-F238E27FC236}">
                <a16:creationId xmlns:a16="http://schemas.microsoft.com/office/drawing/2014/main" id="{BD00E2EF-DD37-425F-9A1E-B7C8B9581846}"/>
              </a:ext>
            </a:extLst>
          </p:cNvPr>
          <p:cNvSpPr txBox="1"/>
          <p:nvPr/>
        </p:nvSpPr>
        <p:spPr>
          <a:xfrm>
            <a:off x="2195736" y="5085184"/>
            <a:ext cx="4392487" cy="1200329"/>
          </a:xfrm>
          <a:prstGeom prst="rect">
            <a:avLst/>
          </a:prstGeom>
          <a:noFill/>
        </p:spPr>
        <p:txBody>
          <a:bodyPr wrap="square">
            <a:spAutoFit/>
          </a:bodyPr>
          <a:lstStyle/>
          <a:p>
            <a:r>
              <a:rPr lang="ru-RU" sz="2400" dirty="0"/>
              <a:t>Таким образом, можно одним листом бумаги пройтись по всем цветам.</a:t>
            </a:r>
          </a:p>
        </p:txBody>
      </p:sp>
    </p:spTree>
    <p:extLst>
      <p:ext uri="{BB962C8B-B14F-4D97-AF65-F5344CB8AC3E}">
        <p14:creationId xmlns:p14="http://schemas.microsoft.com/office/powerpoint/2010/main" val="15521529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CF0F2ACB-235F-4FC1-BA7A-B1102D47D5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Подзаголовок 2"/>
          <p:cNvSpPr>
            <a:spLocks noGrp="1"/>
          </p:cNvSpPr>
          <p:nvPr>
            <p:ph type="subTitle" idx="1"/>
          </p:nvPr>
        </p:nvSpPr>
        <p:spPr>
          <a:xfrm>
            <a:off x="1371600" y="1772816"/>
            <a:ext cx="6584776" cy="5688632"/>
          </a:xfrm>
        </p:spPr>
        <p:txBody>
          <a:bodyPr>
            <a:normAutofit/>
          </a:bodyPr>
          <a:lstStyle/>
          <a:p>
            <a:r>
              <a:rPr lang="ru-RU" i="1" dirty="0">
                <a:solidFill>
                  <a:srgbClr val="7030A0"/>
                </a:solidFill>
              </a:rPr>
              <a:t>В одном мгновении видеть вечность,</a:t>
            </a:r>
            <a:endParaRPr lang="ru-RU" dirty="0">
              <a:solidFill>
                <a:srgbClr val="7030A0"/>
              </a:solidFill>
            </a:endParaRPr>
          </a:p>
          <a:p>
            <a:r>
              <a:rPr lang="ru-RU" i="1" dirty="0">
                <a:solidFill>
                  <a:srgbClr val="7030A0"/>
                </a:solidFill>
              </a:rPr>
              <a:t>Огромный мир - в зерне песка,</a:t>
            </a:r>
            <a:endParaRPr lang="ru-RU" dirty="0">
              <a:solidFill>
                <a:srgbClr val="7030A0"/>
              </a:solidFill>
            </a:endParaRPr>
          </a:p>
          <a:p>
            <a:r>
              <a:rPr lang="ru-RU" i="1" dirty="0">
                <a:solidFill>
                  <a:srgbClr val="7030A0"/>
                </a:solidFill>
              </a:rPr>
              <a:t>В единой горсти - бесконечность</a:t>
            </a:r>
            <a:endParaRPr lang="ru-RU" dirty="0">
              <a:solidFill>
                <a:srgbClr val="7030A0"/>
              </a:solidFill>
            </a:endParaRPr>
          </a:p>
          <a:p>
            <a:r>
              <a:rPr lang="ru-RU" i="1" dirty="0">
                <a:solidFill>
                  <a:srgbClr val="7030A0"/>
                </a:solidFill>
              </a:rPr>
              <a:t> И небо - в чашечке цветка.</a:t>
            </a:r>
            <a:endParaRPr lang="ru-RU" dirty="0">
              <a:solidFill>
                <a:srgbClr val="7030A0"/>
              </a:solidFill>
            </a:endParaRPr>
          </a:p>
          <a:p>
            <a:pPr algn="r"/>
            <a:r>
              <a:rPr lang="ru-RU" i="1" dirty="0">
                <a:solidFill>
                  <a:srgbClr val="7030A0"/>
                </a:solidFill>
              </a:rPr>
              <a:t> Уильям Блейк</a:t>
            </a:r>
            <a:endParaRPr lang="ru-RU" dirty="0">
              <a:solidFill>
                <a:srgbClr val="7030A0"/>
              </a:solidFill>
            </a:endParaRPr>
          </a:p>
          <a:p>
            <a:endParaRPr lang="ru-RU"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057605FB-2CBF-4345-97E5-EAA8722905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a:extLst>
              <a:ext uri="{FF2B5EF4-FFF2-40B4-BE49-F238E27FC236}">
                <a16:creationId xmlns:a16="http://schemas.microsoft.com/office/drawing/2014/main" id="{06BF3923-1D4C-4AD9-A484-4A3934B2E22F}"/>
              </a:ext>
            </a:extLst>
          </p:cNvPr>
          <p:cNvSpPr txBox="1"/>
          <p:nvPr/>
        </p:nvSpPr>
        <p:spPr>
          <a:xfrm>
            <a:off x="1619672" y="1268761"/>
            <a:ext cx="6048672" cy="1200329"/>
          </a:xfrm>
          <a:prstGeom prst="rect">
            <a:avLst/>
          </a:prstGeom>
          <a:noFill/>
        </p:spPr>
        <p:txBody>
          <a:bodyPr wrap="square">
            <a:spAutoFit/>
          </a:bodyPr>
          <a:lstStyle/>
          <a:p>
            <a:r>
              <a:rPr lang="ru-RU" sz="2400" dirty="0"/>
              <a:t>А теперь начинаем всматриваться в узоры мыльных пузырей и фантазировать, дорисовывать.</a:t>
            </a:r>
          </a:p>
        </p:txBody>
      </p:sp>
      <p:pic>
        <p:nvPicPr>
          <p:cNvPr id="7" name="Рисунок 6">
            <a:extLst>
              <a:ext uri="{FF2B5EF4-FFF2-40B4-BE49-F238E27FC236}">
                <a16:creationId xmlns:a16="http://schemas.microsoft.com/office/drawing/2014/main" id="{DB893226-AFD1-4E24-BC53-2C0A30506C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608" y="2719674"/>
            <a:ext cx="4267200" cy="2990850"/>
          </a:xfrm>
          <a:prstGeom prst="rect">
            <a:avLst/>
          </a:prstGeom>
        </p:spPr>
      </p:pic>
      <p:pic>
        <p:nvPicPr>
          <p:cNvPr id="9" name="Рисунок 8">
            <a:extLst>
              <a:ext uri="{FF2B5EF4-FFF2-40B4-BE49-F238E27FC236}">
                <a16:creationId xmlns:a16="http://schemas.microsoft.com/office/drawing/2014/main" id="{4BFBF5EB-4336-4315-AEB5-FBCFF30754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34408" y="2719673"/>
            <a:ext cx="3665984" cy="2990851"/>
          </a:xfrm>
          <a:prstGeom prst="rect">
            <a:avLst/>
          </a:prstGeom>
        </p:spPr>
      </p:pic>
    </p:spTree>
    <p:extLst>
      <p:ext uri="{BB962C8B-B14F-4D97-AF65-F5344CB8AC3E}">
        <p14:creationId xmlns:p14="http://schemas.microsoft.com/office/powerpoint/2010/main" val="31696584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DBE11ED3-1250-4C77-9590-DAA0B0C0A5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Заголовок 1"/>
          <p:cNvSpPr>
            <a:spLocks noGrp="1"/>
          </p:cNvSpPr>
          <p:nvPr>
            <p:ph type="title"/>
          </p:nvPr>
        </p:nvSpPr>
        <p:spPr>
          <a:xfrm>
            <a:off x="457200" y="274638"/>
            <a:ext cx="8229600" cy="6250706"/>
          </a:xfrm>
        </p:spPr>
        <p:txBody>
          <a:bodyPr>
            <a:normAutofit/>
          </a:bodyPr>
          <a:lstStyle/>
          <a:p>
            <a:r>
              <a:rPr lang="ru-RU" sz="2400" b="1" dirty="0">
                <a:solidFill>
                  <a:srgbClr val="7030A0"/>
                </a:solidFill>
              </a:rPr>
              <a:t>Итог мастер-класса.</a:t>
            </a:r>
            <a:br>
              <a:rPr lang="ru-RU" sz="2400" dirty="0">
                <a:solidFill>
                  <a:srgbClr val="7030A0"/>
                </a:solidFill>
              </a:rPr>
            </a:br>
            <a:r>
              <a:rPr lang="ru-RU" sz="2400" dirty="0">
                <a:solidFill>
                  <a:srgbClr val="7030A0"/>
                </a:solidFill>
              </a:rPr>
              <a:t>- Уважаемые родители! Наш мастер-класс подошел к концу. Смею надеяться, что теперь в беседах с детьми о занятиях рисованием вы сможете проявить свою немалую осведомленность!</a:t>
            </a:r>
            <a:br>
              <a:rPr lang="ru-RU" sz="2400" dirty="0">
                <a:solidFill>
                  <a:srgbClr val="7030A0"/>
                </a:solidFill>
              </a:rPr>
            </a:br>
            <a:r>
              <a:rPr lang="ru-RU" sz="2400" dirty="0">
                <a:solidFill>
                  <a:srgbClr val="7030A0"/>
                </a:solidFill>
              </a:rPr>
              <a:t>Спасибо всем за внимание.</a:t>
            </a:r>
            <a:br>
              <a:rPr lang="ru-RU" sz="2000" dirty="0"/>
            </a:br>
            <a:br>
              <a:rPr lang="ru-RU" sz="2000" dirty="0"/>
            </a:br>
            <a:br>
              <a:rPr lang="ru-RU" sz="2000" dirty="0"/>
            </a:br>
            <a:endParaRPr lang="ru-RU" sz="2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F8E3F4DD-15D0-466A-BE27-66C85B797C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Подзаголовок 2"/>
          <p:cNvSpPr>
            <a:spLocks noGrp="1"/>
          </p:cNvSpPr>
          <p:nvPr>
            <p:ph type="subTitle" idx="1"/>
          </p:nvPr>
        </p:nvSpPr>
        <p:spPr>
          <a:xfrm>
            <a:off x="571472" y="500042"/>
            <a:ext cx="8215370" cy="5138758"/>
          </a:xfrm>
        </p:spPr>
        <p:txBody>
          <a:bodyPr>
            <a:normAutofit/>
          </a:bodyPr>
          <a:lstStyle/>
          <a:p>
            <a:r>
              <a:rPr lang="ru-RU" sz="4000" b="1" dirty="0">
                <a:solidFill>
                  <a:schemeClr val="tx1"/>
                </a:solidFill>
              </a:rPr>
              <a:t>Цель:</a:t>
            </a:r>
            <a:r>
              <a:rPr lang="ru-RU" sz="4000" dirty="0">
                <a:solidFill>
                  <a:schemeClr val="tx1"/>
                </a:solidFill>
              </a:rPr>
              <a:t> </a:t>
            </a:r>
          </a:p>
          <a:p>
            <a:r>
              <a:rPr lang="ru-RU" sz="4000" dirty="0">
                <a:solidFill>
                  <a:schemeClr val="tx1"/>
                </a:solidFill>
              </a:rPr>
              <a:t>вовлечение родителей в совместную деятельность с детьми, через нетрадиционное рисование.</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8B47FDA3-D905-47A0-9E39-694F8150AA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Подзаголовок 2"/>
          <p:cNvSpPr>
            <a:spLocks noGrp="1"/>
          </p:cNvSpPr>
          <p:nvPr>
            <p:ph type="subTitle" idx="1"/>
          </p:nvPr>
        </p:nvSpPr>
        <p:spPr>
          <a:xfrm>
            <a:off x="571472" y="500042"/>
            <a:ext cx="8215370" cy="5138758"/>
          </a:xfrm>
        </p:spPr>
        <p:txBody>
          <a:bodyPr>
            <a:normAutofit fontScale="55000" lnSpcReduction="20000"/>
          </a:bodyPr>
          <a:lstStyle/>
          <a:p>
            <a:r>
              <a:rPr lang="ru-RU" sz="5100" b="1" dirty="0">
                <a:solidFill>
                  <a:schemeClr val="tx1"/>
                </a:solidFill>
              </a:rPr>
              <a:t>Задачи:</a:t>
            </a:r>
            <a:endParaRPr lang="ru-RU" sz="5100" dirty="0">
              <a:solidFill>
                <a:schemeClr val="tx1"/>
              </a:solidFill>
            </a:endParaRPr>
          </a:p>
          <a:p>
            <a:pPr lvl="0" algn="l"/>
            <a:r>
              <a:rPr lang="ru-RU" sz="5100" dirty="0">
                <a:solidFill>
                  <a:schemeClr val="tx1"/>
                </a:solidFill>
              </a:rPr>
              <a:t>1. Формировать у родителей  умение организовывать совместную творческую    деятельность с детьми  дошкольного возраста через использование нетрадиционных техник рисования.</a:t>
            </a:r>
          </a:p>
          <a:p>
            <a:pPr lvl="0" algn="l"/>
            <a:r>
              <a:rPr lang="ru-RU" sz="5100" dirty="0">
                <a:solidFill>
                  <a:schemeClr val="tx1"/>
                </a:solidFill>
              </a:rPr>
              <a:t>2. Развивать внутрисемейные связи, эмоциональное позитивное семейное общение, умение находить общие интересы и занятия.</a:t>
            </a:r>
          </a:p>
          <a:p>
            <a:pPr lvl="0" algn="l"/>
            <a:r>
              <a:rPr lang="ru-RU" sz="5100" dirty="0">
                <a:solidFill>
                  <a:schemeClr val="tx1"/>
                </a:solidFill>
              </a:rPr>
              <a:t>3. Апробировать новые нетрадиционные формы работы с семьей, как фактор позитивного эмоционального развития ребенка.</a:t>
            </a:r>
          </a:p>
          <a:p>
            <a:endParaRPr lang="ru-RU" sz="4000" dirty="0">
              <a:solidFill>
                <a:srgbClr val="7030A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AD934173-9CB4-410C-9E94-3466387005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Содержимое 2"/>
          <p:cNvSpPr>
            <a:spLocks noGrp="1"/>
          </p:cNvSpPr>
          <p:nvPr>
            <p:ph idx="1"/>
          </p:nvPr>
        </p:nvSpPr>
        <p:spPr>
          <a:xfrm>
            <a:off x="457200" y="428604"/>
            <a:ext cx="8229600" cy="5697559"/>
          </a:xfrm>
        </p:spPr>
        <p:txBody>
          <a:bodyPr>
            <a:normAutofit/>
          </a:bodyPr>
          <a:lstStyle/>
          <a:p>
            <a:pPr algn="ctr">
              <a:buNone/>
            </a:pPr>
            <a:r>
              <a:rPr lang="ru-RU" sz="2800" dirty="0">
                <a:solidFill>
                  <a:srgbClr val="7030A0"/>
                </a:solidFill>
              </a:rPr>
              <a:t>Вы не задумывались, почему все дети любят рисовать?</a:t>
            </a:r>
          </a:p>
          <a:p>
            <a:endParaRPr lang="ru-RU" sz="2000" dirty="0"/>
          </a:p>
          <a:p>
            <a:r>
              <a:rPr lang="ru-RU" sz="2000" dirty="0">
                <a:solidFill>
                  <a:srgbClr val="002060"/>
                </a:solidFill>
              </a:rPr>
              <a:t> Как правило, они начинают это делать раньше, чем говорить. Причем для них важен сам процесс; рука движется, оставляет след, остановился, ничего не происходит. </a:t>
            </a:r>
          </a:p>
          <a:p>
            <a:r>
              <a:rPr lang="ru-RU" sz="2000" dirty="0">
                <a:solidFill>
                  <a:srgbClr val="002060"/>
                </a:solidFill>
              </a:rPr>
              <a:t>Все, что попадает в руки ребенка, подвергается всестороннему испытанию. О чем это говорит? О том, что дети-исследователи, мыслители и открыватели. Давайте поможем им делать новые открытия. Кто знает, может быть, мы откроем что-нибудь новое и для себя?</a:t>
            </a:r>
          </a:p>
          <a:p>
            <a:r>
              <a:rPr lang="ru-RU" sz="2000" dirty="0">
                <a:solidFill>
                  <a:srgbClr val="002060"/>
                </a:solidFill>
              </a:rPr>
              <a:t> Рисование необычными материалами и оригинальными техниками позволяет детям ощутить незабываемые положительные эмоции.</a:t>
            </a:r>
          </a:p>
          <a:p>
            <a:endParaRPr lang="ru-RU" dirty="0">
              <a:solidFill>
                <a:srgbClr val="00206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6121AC66-B545-4848-8926-FA918A6904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Заголовок 1"/>
          <p:cNvSpPr>
            <a:spLocks noGrp="1"/>
          </p:cNvSpPr>
          <p:nvPr>
            <p:ph type="title"/>
          </p:nvPr>
        </p:nvSpPr>
        <p:spPr>
          <a:xfrm>
            <a:off x="457200" y="274638"/>
            <a:ext cx="8229600" cy="5940444"/>
          </a:xfrm>
        </p:spPr>
        <p:txBody>
          <a:bodyPr>
            <a:normAutofit fontScale="90000"/>
          </a:bodyPr>
          <a:lstStyle/>
          <a:p>
            <a:r>
              <a:rPr lang="ru-RU" sz="3600" dirty="0">
                <a:solidFill>
                  <a:srgbClr val="7030A0"/>
                </a:solidFill>
              </a:rPr>
              <a:t>Рисовать можно чем угодно и как угодно! Лежа на полу, под столом, на столе…. На листочке дерева, на газете…. Разнообразие материалов ставит новые задачи и заставляет все время что-нибудь придумывать. А из каракуль и мазни, в конце концов, вырисовывается узнаваемый объект.</a:t>
            </a:r>
            <a:br>
              <a:rPr lang="ru-RU" sz="3600" dirty="0">
                <a:solidFill>
                  <a:srgbClr val="7030A0"/>
                </a:solidFill>
              </a:rPr>
            </a:br>
            <a:r>
              <a:rPr lang="ru-RU" sz="3600" dirty="0">
                <a:solidFill>
                  <a:srgbClr val="7030A0"/>
                </a:solidFill>
              </a:rPr>
              <a:t> А вообще рисовать можно везде и чем угодно</a:t>
            </a:r>
            <a:r>
              <a:rPr lang="ru-RU" sz="3600" dirty="0">
                <a:solidFill>
                  <a:schemeClr val="accent6">
                    <a:lumMod val="50000"/>
                  </a:schemeClr>
                </a:solidFill>
              </a:rPr>
              <a:t>.</a:t>
            </a:r>
            <a:br>
              <a:rPr lang="ru-RU" dirty="0"/>
            </a:br>
            <a:endParaRPr lang="ru-R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8C761713-7B50-49B0-9A20-3C40C5DD67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Заголовок 1"/>
          <p:cNvSpPr>
            <a:spLocks noGrp="1"/>
          </p:cNvSpPr>
          <p:nvPr>
            <p:ph type="title"/>
          </p:nvPr>
        </p:nvSpPr>
        <p:spPr>
          <a:xfrm>
            <a:off x="457200" y="274638"/>
            <a:ext cx="8229600" cy="5940444"/>
          </a:xfrm>
        </p:spPr>
        <p:txBody>
          <a:bodyPr>
            <a:normAutofit fontScale="90000"/>
          </a:bodyPr>
          <a:lstStyle/>
          <a:p>
            <a:br>
              <a:rPr lang="ru-RU" sz="4000" dirty="0">
                <a:solidFill>
                  <a:srgbClr val="002060"/>
                </a:solidFill>
              </a:rPr>
            </a:br>
            <a:r>
              <a:rPr lang="ru-RU" sz="4000" dirty="0">
                <a:solidFill>
                  <a:srgbClr val="002060"/>
                </a:solidFill>
              </a:rPr>
              <a:t>Нетрадиционные техники рисования: </a:t>
            </a:r>
            <a:br>
              <a:rPr lang="ru-RU" sz="3600" dirty="0">
                <a:solidFill>
                  <a:srgbClr val="002060"/>
                </a:solidFill>
              </a:rPr>
            </a:br>
            <a:br>
              <a:rPr lang="ru-RU" sz="3600" dirty="0">
                <a:solidFill>
                  <a:srgbClr val="002060"/>
                </a:solidFill>
              </a:rPr>
            </a:br>
            <a:r>
              <a:rPr lang="ru-RU" sz="3600" dirty="0">
                <a:solidFill>
                  <a:srgbClr val="002060"/>
                </a:solidFill>
              </a:rPr>
              <a:t>«Кляксография», «Граттаж»,</a:t>
            </a:r>
            <a:br>
              <a:rPr lang="ru-RU" sz="3600" dirty="0">
                <a:solidFill>
                  <a:srgbClr val="002060"/>
                </a:solidFill>
              </a:rPr>
            </a:br>
            <a:r>
              <a:rPr lang="ru-RU" sz="3600" dirty="0">
                <a:solidFill>
                  <a:srgbClr val="002060"/>
                </a:solidFill>
              </a:rPr>
              <a:t> «Рисование штрихами», </a:t>
            </a:r>
            <a:br>
              <a:rPr lang="ru-RU" sz="3600" dirty="0">
                <a:solidFill>
                  <a:srgbClr val="002060"/>
                </a:solidFill>
              </a:rPr>
            </a:br>
            <a:r>
              <a:rPr lang="ru-RU" sz="3600" dirty="0">
                <a:solidFill>
                  <a:srgbClr val="002060"/>
                </a:solidFill>
              </a:rPr>
              <a:t>«Рисование восковыми мелками или свечой», «</a:t>
            </a:r>
            <a:r>
              <a:rPr lang="ru-RU" sz="3600" dirty="0" err="1">
                <a:solidFill>
                  <a:srgbClr val="002060"/>
                </a:solidFill>
              </a:rPr>
              <a:t>Набрызг</a:t>
            </a:r>
            <a:r>
              <a:rPr lang="ru-RU" sz="3600" dirty="0">
                <a:solidFill>
                  <a:srgbClr val="002060"/>
                </a:solidFill>
              </a:rPr>
              <a:t>», «Шишкой, маком, колосочком», «Рисование мыльными пузырями», «Рисование зубной щеткой с расчёской», «Помадой», «Рисование по ткани палочкой», «Рисование перышком» и мн.др.</a:t>
            </a:r>
            <a:br>
              <a:rPr lang="ru-RU" dirty="0"/>
            </a:br>
            <a:br>
              <a:rPr lang="ru-RU" dirty="0"/>
            </a:br>
            <a:endParaRPr lang="ru-RU"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5C6D2FCD-8E76-47F1-B601-0255F0FD39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Заголовок 1"/>
          <p:cNvSpPr>
            <a:spLocks noGrp="1"/>
          </p:cNvSpPr>
          <p:nvPr>
            <p:ph type="title"/>
          </p:nvPr>
        </p:nvSpPr>
        <p:spPr>
          <a:xfrm>
            <a:off x="457200" y="274638"/>
            <a:ext cx="8229600" cy="5940444"/>
          </a:xfrm>
        </p:spPr>
        <p:txBody>
          <a:bodyPr>
            <a:normAutofit fontScale="90000"/>
          </a:bodyPr>
          <a:lstStyle/>
          <a:p>
            <a:br>
              <a:rPr lang="ru-RU" sz="2200" dirty="0"/>
            </a:br>
            <a:br>
              <a:rPr lang="ru-RU" sz="2200" dirty="0"/>
            </a:br>
            <a:br>
              <a:rPr lang="ru-RU" sz="2200" dirty="0"/>
            </a:br>
            <a:br>
              <a:rPr lang="ru-RU" sz="2200" dirty="0"/>
            </a:br>
            <a:br>
              <a:rPr lang="ru-RU" sz="2200" dirty="0"/>
            </a:br>
            <a:br>
              <a:rPr lang="ru-RU" sz="2200" dirty="0"/>
            </a:br>
            <a:br>
              <a:rPr lang="ru-RU" sz="2200" dirty="0"/>
            </a:br>
            <a:br>
              <a:rPr lang="ru-RU" sz="2200" dirty="0"/>
            </a:br>
            <a:r>
              <a:rPr lang="ru-RU" sz="4000" dirty="0"/>
              <a:t>Первая техника у нас будет </a:t>
            </a:r>
            <a:br>
              <a:rPr lang="ru-RU" sz="4000" dirty="0"/>
            </a:br>
            <a:r>
              <a:rPr lang="ru-RU" sz="4000" dirty="0"/>
              <a:t> </a:t>
            </a:r>
            <a:r>
              <a:rPr lang="ru-RU" sz="4000" b="1" dirty="0"/>
              <a:t>монотипия пейзажная</a:t>
            </a:r>
            <a:r>
              <a:rPr lang="ru-RU" sz="4000" dirty="0"/>
              <a:t>.</a:t>
            </a:r>
            <a:br>
              <a:rPr lang="ru-RU" sz="2700" dirty="0"/>
            </a:br>
            <a:r>
              <a:rPr lang="ru-RU" sz="2700" dirty="0"/>
              <a:t>Монотипия (от моно… и греч. τυπος — отпечаток) — вид печатной графики. Техника монотипии заключается в нанесении красок от руки на идеально гладкую поверхность печатной формы с последующим печатанием на станке; полученный на бумаге оттиск всегда бывает единственным, уникальным.</a:t>
            </a:r>
            <a:br>
              <a:rPr lang="ru-RU" sz="2700" dirty="0"/>
            </a:br>
            <a:br>
              <a:rPr lang="ru-RU" sz="2700" dirty="0"/>
            </a:br>
            <a:r>
              <a:rPr lang="ru-RU" sz="2700" b="1" i="1" dirty="0"/>
              <a:t>Необходимые материалы:</a:t>
            </a:r>
            <a:br>
              <a:rPr lang="ru-RU" sz="2700" dirty="0"/>
            </a:br>
            <a:r>
              <a:rPr lang="ru-RU" sz="2700" dirty="0"/>
              <a:t>бумага, кисти, гуашь.  </a:t>
            </a:r>
            <a:br>
              <a:rPr lang="ru-RU" sz="2000" dirty="0"/>
            </a:br>
            <a:br>
              <a:rPr lang="ru-RU" sz="2000" dirty="0"/>
            </a:br>
            <a:br>
              <a:rPr lang="ru-RU" sz="2000" dirty="0"/>
            </a:br>
            <a:br>
              <a:rPr lang="ru-RU" sz="2000" dirty="0"/>
            </a:br>
            <a:br>
              <a:rPr lang="ru-RU" sz="2200" dirty="0"/>
            </a:br>
            <a:br>
              <a:rPr lang="ru-RU" sz="4000" dirty="0">
                <a:solidFill>
                  <a:srgbClr val="002060"/>
                </a:solidFill>
              </a:rPr>
            </a:br>
            <a:br>
              <a:rPr lang="ru-RU" dirty="0"/>
            </a:br>
            <a:br>
              <a:rPr lang="ru-RU" dirty="0"/>
            </a:br>
            <a:endParaRPr lang="ru-RU"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id="{A6C5359B-034B-4DDF-A4D2-A2E4EF25A6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Заголовок 1"/>
          <p:cNvSpPr>
            <a:spLocks noGrp="1"/>
          </p:cNvSpPr>
          <p:nvPr>
            <p:ph type="title"/>
          </p:nvPr>
        </p:nvSpPr>
        <p:spPr>
          <a:xfrm>
            <a:off x="1043608" y="274638"/>
            <a:ext cx="7643192" cy="5940444"/>
          </a:xfrm>
        </p:spPr>
        <p:txBody>
          <a:bodyPr>
            <a:normAutofit/>
          </a:bodyPr>
          <a:lstStyle/>
          <a:p>
            <a:pPr algn="l"/>
            <a:r>
              <a:rPr lang="ru-RU" sz="2000" b="1" i="1" dirty="0"/>
              <a:t>Этап работы:</a:t>
            </a:r>
            <a:br>
              <a:rPr lang="ru-RU" sz="2000" dirty="0"/>
            </a:br>
            <a:r>
              <a:rPr lang="ru-RU" sz="2000" dirty="0"/>
              <a:t>Складываем лист бумаги вдвое. </a:t>
            </a:r>
            <a:br>
              <a:rPr lang="ru-RU" sz="2000" dirty="0"/>
            </a:br>
            <a:r>
              <a:rPr lang="ru-RU" sz="2000" dirty="0"/>
              <a:t>На одной его половине рисуется пейзаж, на другой получается его отражение в озере, реке (отпечаток). </a:t>
            </a:r>
            <a:br>
              <a:rPr lang="ru-RU" sz="2000" dirty="0"/>
            </a:br>
            <a:r>
              <a:rPr lang="ru-RU" sz="2000" dirty="0"/>
              <a:t>Пейзаж выполняется быстро, чтобы краска не успела высохнуть. </a:t>
            </a:r>
            <a:br>
              <a:rPr lang="ru-RU" sz="2000" dirty="0"/>
            </a:br>
            <a:r>
              <a:rPr lang="ru-RU" sz="2000" dirty="0"/>
              <a:t>Половина листа, предназначенная для отпечатка, протирается влажной губкой. Исходный рисунок, после того как с него сделан оттиск, оживляется красками, чтобы он сильнее отличался от отпечатка.</a:t>
            </a:r>
            <a:br>
              <a:rPr lang="ru-RU" sz="2200" dirty="0"/>
            </a:br>
            <a:br>
              <a:rPr lang="ru-RU" sz="4000" dirty="0">
                <a:solidFill>
                  <a:srgbClr val="002060"/>
                </a:solidFill>
              </a:rPr>
            </a:br>
            <a:br>
              <a:rPr lang="ru-RU" dirty="0"/>
            </a:br>
            <a:br>
              <a:rPr lang="ru-RU" dirty="0"/>
            </a:br>
            <a:endParaRPr lang="ru-RU" dirty="0"/>
          </a:p>
        </p:txBody>
      </p:sp>
      <p:pic>
        <p:nvPicPr>
          <p:cNvPr id="8" name="Рисунок 7">
            <a:extLst>
              <a:ext uri="{FF2B5EF4-FFF2-40B4-BE49-F238E27FC236}">
                <a16:creationId xmlns:a16="http://schemas.microsoft.com/office/drawing/2014/main" id="{56A6071D-4E0D-45D2-8358-366E851127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67744" y="3588082"/>
            <a:ext cx="4320480" cy="2627000"/>
          </a:xfrm>
          <a:prstGeom prst="rect">
            <a:avLst/>
          </a:prstGeom>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151</TotalTime>
  <Words>1293</Words>
  <Application>Microsoft Office PowerPoint</Application>
  <PresentationFormat>Экран (4:3)</PresentationFormat>
  <Paragraphs>41</Paragraphs>
  <Slides>21</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21</vt:i4>
      </vt:variant>
    </vt:vector>
  </HeadingPairs>
  <TitlesOfParts>
    <vt:vector size="25" baseType="lpstr">
      <vt:lpstr>Arial</vt:lpstr>
      <vt:lpstr>Calibri</vt:lpstr>
      <vt:lpstr>Times New Roman</vt:lpstr>
      <vt:lpstr>Тема Office</vt:lpstr>
      <vt:lpstr>Мастер - класс для родителей с детьми «Развитие творческих способностей в изобразительной деятельности с использованием нетрадиционных технологий».</vt:lpstr>
      <vt:lpstr>Презентация PowerPoint</vt:lpstr>
      <vt:lpstr>Презентация PowerPoint</vt:lpstr>
      <vt:lpstr>Презентация PowerPoint</vt:lpstr>
      <vt:lpstr>Презентация PowerPoint</vt:lpstr>
      <vt:lpstr>Рисовать можно чем угодно и как угодно! Лежа на полу, под столом, на столе…. На листочке дерева, на газете…. Разнообразие материалов ставит новые задачи и заставляет все время что-нибудь придумывать. А из каракуль и мазни, в конце концов, вырисовывается узнаваемый объект.  А вообще рисовать можно везде и чем угодно. </vt:lpstr>
      <vt:lpstr> Нетрадиционные техники рисования:   «Кляксография», «Граттаж»,  «Рисование штрихами»,  «Рисование восковыми мелками или свечой», «Набрызг», «Шишкой, маком, колосочком», «Рисование мыльными пузырями», «Рисование зубной щеткой с расчёской», «Помадой», «Рисование по ткани палочкой», «Рисование перышком» и мн.др.  </vt:lpstr>
      <vt:lpstr>        Первая техника у нас будет   монотипия пейзажная. Монотипия (от моно… и греч. τυπος — отпечаток) — вид печатной графики. Техника монотипии заключается в нанесении красок от руки на идеально гладкую поверхность печатной формы с последующим печатанием на станке; полученный на бумаге оттиск всегда бывает единственным, уникальным.  Необходимые материалы: бумага, кисти, гуашь.          </vt:lpstr>
      <vt:lpstr>Этап работы: Складываем лист бумаги вдвое.  На одной его половине рисуется пейзаж, на другой получается его отражение в озере, реке (отпечаток).  Пейзаж выполняется быстро, чтобы краска не успела высохнуть.  Половина листа, предназначенная для отпечатка, протирается влажной губкой. Исходный рисунок, после того как с него сделан оттиск, оживляется красками, чтобы он сильнее отличался от отпечатка.    </vt:lpstr>
      <vt:lpstr>Следующий наш этап будет – техника кляксография с трубочкой. С помощью этой техники мы выполним стволы деревьев, для нашего пейзажа. Кляксография  - это способ рисования с помощью различных клякс. В каждой кляксе Кто-то есть, Если в кляксу Кистью влезть. Можно в трубочку подуть И увидеть что - нибудь! </vt:lpstr>
      <vt:lpstr>Технология выполнения:  1. Зачерпнуть пластиковой ложечкой (пипеткой) краску, вылить (капнуть) её на лист бумаги, делая небольшое пятно (капельку). 2. Коктельной трубочкой выдуваем кляксу снизу вверх в разные направления так, что бы её конец не касался ни пятна, ни бумаги. 3. Когда клякса разделится на несколько побегов (веточек) – выдуваем их по отдельности в нужном направлении.  4. Для получения более мелких веточек каждую большую ветку выдуваем быстрыми движениями трубочки вправо-влево, вверх-вниз.  </vt:lpstr>
      <vt:lpstr>Следующий наш этап будет – техника  набрызг. Достаточно простой в применении является техника “набрызг”. Ее суть состоит в разбрызгивании капель краски.  У детей она может получиться не сразу, но, несмотря на это, работа приносит удовлетворение. Для рисования в технике “набрызг” требуются акварельные краски или гуашь, зубная щетка и стека, плоская палочка, карандаш, пластиковая линейка или расческа (по выбору). </vt:lpstr>
      <vt:lpstr> Этапы работы в технике “набрызг”:  Смочить щетку водой. Стряхнуть лишнюю воду, чтобы не было клякс. Набрать немного краски на зубную щетку. Взять щетку в левую руку, а стеку в правую. Держать щетку над листом, отвернув от себя, и быстрыми движениями проводить стекой по поверхности щетки, по направлению к себе (снизу вверх). Брызги полетят на бумагу. При набрызгивании можно менять направление движения руки (по вертикали, горизонтали, наклонно, волнообразно), изменять величину крапинок, приближая или отдаляя брызги от листа бумаги. Можно использовать краски разного цвета и разной густоты. Применение одновременно нескольких красок помогает создать многоцветный рисунок. В зависимости количества цветов и от интенсивности напыления каждый раз будет получаться новая, отличная от предыдущих картин работа. </vt:lpstr>
      <vt:lpstr>Следующий наш этап будет – техника оттиск засушенными листьями. Необходимые материалы: Гуашь, салфетки, вода, кисти, листик сухой. </vt:lpstr>
      <vt:lpstr>Описание осваиваемого приема:  нанести краску на засушенный лист (опустить его в тарелочку с краской или аккуратно с помощью кисти нанести краску на одну из его сторон), наметить на бумаге место для отпечатка, приложить намазанную поверхность засушенного листа, слегка прижать.  Такое же действие можно сделать при помощи листа китайской капусты. Нанести краску с помощи кисти на лист китайской капусты, приложить намазанную поверхность китайской капусты, слегка прижать. Теперь на свое усмотрение можете дорисовать не достающие детали вашего пейзажа или кисточкой или любым понравившимся нетрадиционным способом рисования.  </vt:lpstr>
      <vt:lpstr>           Еще одна интересная техника :        «Рисование мыльными пузырями».                      Для работы потребуется:  вода в баночке, детский шампунь или жидкое мыло, гуашь,акварель или пищевые красители,плотная бумага, трубочки для коктейля, ложечка.</vt:lpstr>
      <vt:lpstr>Презентация PowerPoint</vt:lpstr>
      <vt:lpstr>Презентация PowerPoint</vt:lpstr>
      <vt:lpstr>Презентация PowerPoint</vt:lpstr>
      <vt:lpstr>Презентация PowerPoint</vt:lpstr>
      <vt:lpstr>Итог мастер-класса. - Уважаемые родители! Наш мастер-класс подошел к концу. Смею надеяться, что теперь в беседах с детьми о занятиях рисованием вы сможете проявить свою немалую осведомленность! Спасибо всем за внимание.   </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Мастер класс для родителей с детьми «Развитие творческих способностей в изобразительной деятельности с использованием нетрадиционных технологий».</dc:title>
  <dc:creator>User</dc:creator>
  <cp:lastModifiedBy>Татьяна Антонова</cp:lastModifiedBy>
  <cp:revision>19</cp:revision>
  <dcterms:created xsi:type="dcterms:W3CDTF">2015-04-07T05:40:59Z</dcterms:created>
  <dcterms:modified xsi:type="dcterms:W3CDTF">2021-04-01T17:12:47Z</dcterms:modified>
</cp:coreProperties>
</file>