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226400" y="274573"/>
            <a:ext cx="21915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654"/>
            <a:ext cx="5153705" cy="6845694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2104533"/>
            <a:ext cx="5017500" cy="21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5233233"/>
            <a:ext cx="34707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Число-заголовок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712900"/>
            <a:ext cx="47760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3524166"/>
            <a:ext cx="4776000" cy="16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Чистый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 txBox="1"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13"/>
          <p:cNvSpPr txBox="1"/>
          <p:nvPr>
            <p:ph idx="1" type="body"/>
          </p:nvPr>
        </p:nvSpPr>
        <p:spPr>
          <a:xfrm>
            <a:off x="457200" y="1935163"/>
            <a:ext cx="8229600" cy="4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○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■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○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■"/>
              <a:defRPr/>
            </a:lvl6pPr>
            <a:lvl7pPr indent="-320039" lvl="6" marL="3200400" rtl="0" algn="l">
              <a:spcBef>
                <a:spcPts val="160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3" name="Google Shape;13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Название раздела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6857248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737333"/>
            <a:ext cx="4587000" cy="153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текст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2090067"/>
            <a:ext cx="70389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два столбца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2090067"/>
            <a:ext cx="3403200" cy="38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525000"/>
            <a:ext cx="70389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дин столбец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525000"/>
            <a:ext cx="3798900" cy="19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2630067"/>
            <a:ext cx="37989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сновная мысль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6857829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1155700"/>
            <a:ext cx="4587000" cy="469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 и описание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7989"/>
            <a:ext cx="1037850" cy="1355016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2211100"/>
            <a:ext cx="3036300" cy="23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4717333"/>
            <a:ext cx="3036300" cy="6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2262133"/>
            <a:ext cx="3676800" cy="31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одпись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5504636"/>
            <a:ext cx="698925" cy="912853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5740500"/>
            <a:ext cx="6936000" cy="6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JK8VslkFyg0" TargetMode="External"/><Relationship Id="rId5" Type="http://schemas.openxmlformats.org/officeDocument/2006/relationships/hyperlink" Target="https://www.youtube.com/watch?v=Ls5UlJ-T36I" TargetMode="External"/><Relationship Id="rId6" Type="http://schemas.openxmlformats.org/officeDocument/2006/relationships/hyperlink" Target="https://www.youtube.com/watch?v=QMa1359ByaY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cvI15kX7q4Y" TargetMode="External"/><Relationship Id="rId5" Type="http://schemas.openxmlformats.org/officeDocument/2006/relationships/hyperlink" Target="https://www.youtube.com/watch?v=YbpEmhvz810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8.gif"/><Relationship Id="rId5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jpg"/><Relationship Id="rId5" Type="http://schemas.openxmlformats.org/officeDocument/2006/relationships/hyperlink" Target="https://www.youtube.com/watch?v=uOnza-4KuL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s-KXLjcv6t8" TargetMode="External"/><Relationship Id="rId5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eyAU5i_ctfw" TargetMode="External"/><Relationship Id="rId5" Type="http://schemas.openxmlformats.org/officeDocument/2006/relationships/hyperlink" Target="https://www.youtube.com/watch?v=SBXYvu2CfY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9p6O0cxR4sA" TargetMode="External"/><Relationship Id="rId5" Type="http://schemas.openxmlformats.org/officeDocument/2006/relationships/hyperlink" Target="https://www.youtube.com/watch?v=5ZjGAdc7uEY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RF-7Ji7JE_0" TargetMode="External"/><Relationship Id="rId5" Type="http://schemas.openxmlformats.org/officeDocument/2006/relationships/image" Target="../media/image7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hyperlink" Target="https://www.youtube.com/watch?v=dZYZVAk83Pg" TargetMode="External"/><Relationship Id="rId5" Type="http://schemas.openxmlformats.org/officeDocument/2006/relationships/hyperlink" Target="https://www.youtube.com/watch?v=xoKgRxTd-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5418360" id="140" name="Google Shape;14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Конспект занятия физической культурой в подготовительной группе детей с ОНР &quot;Космонавты&quot; - 26 Декабря 2011 - MATVEJKA" id="141" name="Google Shape;14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12659" y="3364004"/>
            <a:ext cx="2962910" cy="1933436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142" name="Google Shape;142;p14"/>
          <p:cNvSpPr txBox="1"/>
          <p:nvPr/>
        </p:nvSpPr>
        <p:spPr>
          <a:xfrm>
            <a:off x="1302350" y="1639145"/>
            <a:ext cx="7259700" cy="1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FF"/>
              </a:solidFill>
            </a:endParaRPr>
          </a:p>
        </p:txBody>
      </p:sp>
      <p:sp>
        <p:nvSpPr>
          <p:cNvPr id="143" name="Google Shape;143;p14"/>
          <p:cNvSpPr txBox="1"/>
          <p:nvPr/>
        </p:nvSpPr>
        <p:spPr>
          <a:xfrm>
            <a:off x="1129100" y="1532941"/>
            <a:ext cx="7606200" cy="17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200">
                <a:solidFill>
                  <a:srgbClr val="FF0000"/>
                </a:solidFill>
              </a:rPr>
              <a:t>Советы родителям</a:t>
            </a:r>
            <a:endParaRPr b="1" sz="4200">
              <a:solidFill>
                <a:srgbClr val="FF0000"/>
              </a:solidFill>
            </a:endParaRPr>
          </a:p>
        </p:txBody>
      </p:sp>
      <p:sp>
        <p:nvSpPr>
          <p:cNvPr id="144" name="Google Shape;144;p14"/>
          <p:cNvSpPr txBox="1"/>
          <p:nvPr/>
        </p:nvSpPr>
        <p:spPr>
          <a:xfrm flipH="1" rot="10800000">
            <a:off x="914400" y="5333929"/>
            <a:ext cx="7315200" cy="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Щш</a:t>
            </a:r>
            <a:endParaRPr/>
          </a:p>
        </p:txBody>
      </p:sp>
      <p:sp>
        <p:nvSpPr>
          <p:cNvPr id="145" name="Google Shape;145;p14"/>
          <p:cNvSpPr txBox="1"/>
          <p:nvPr/>
        </p:nvSpPr>
        <p:spPr>
          <a:xfrm>
            <a:off x="2535350" y="5826036"/>
            <a:ext cx="4793700" cy="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100">
                <a:solidFill>
                  <a:srgbClr val="FF0000"/>
                </a:solidFill>
              </a:rPr>
              <a:t>Шуколюкова Н. В. Антонова Т. В. </a:t>
            </a:r>
            <a:endParaRPr b="1" sz="2100">
              <a:solidFill>
                <a:srgbClr val="FF0000"/>
              </a:solidFill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914400" y="1302305"/>
            <a:ext cx="7315200" cy="12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20" name="Google Shape;22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3"/>
          <p:cNvSpPr/>
          <p:nvPr/>
        </p:nvSpPr>
        <p:spPr>
          <a:xfrm>
            <a:off x="1600975" y="389400"/>
            <a:ext cx="6192900" cy="10254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3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«Советы по воспитанию ребенка»</a:t>
            </a:r>
            <a:endParaRPr sz="3300">
              <a:solidFill>
                <a:srgbClr val="FF0000"/>
              </a:solidFill>
            </a:endParaRPr>
          </a:p>
        </p:txBody>
      </p:sp>
      <p:sp>
        <p:nvSpPr>
          <p:cNvPr id="222" name="Google Shape;222;p23"/>
          <p:cNvSpPr/>
          <p:nvPr/>
        </p:nvSpPr>
        <p:spPr>
          <a:xfrm>
            <a:off x="250825" y="1778013"/>
            <a:ext cx="8893200" cy="7206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0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7 фраз, которые нужно говорить ребенку каждый день»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23" name="Google Shape;223;p23"/>
          <p:cNvSpPr txBox="1"/>
          <p:nvPr/>
        </p:nvSpPr>
        <p:spPr>
          <a:xfrm>
            <a:off x="1619250" y="2636838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https://www.youtube.com/watch?v=JK8VslkFyg0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4" name="Google Shape;224;p23"/>
          <p:cNvSpPr/>
          <p:nvPr/>
        </p:nvSpPr>
        <p:spPr>
          <a:xfrm>
            <a:off x="250825" y="3141663"/>
            <a:ext cx="8569200" cy="7923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0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7 фраз, которые нельзя говорить ребенку каждый день»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25" name="Google Shape;225;p23"/>
          <p:cNvSpPr txBox="1"/>
          <p:nvPr/>
        </p:nvSpPr>
        <p:spPr>
          <a:xfrm>
            <a:off x="1042988" y="39338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https://www.youtube.com/watch?v=Ls5UlJ-T36I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6" name="Google Shape;226;p23"/>
          <p:cNvSpPr/>
          <p:nvPr/>
        </p:nvSpPr>
        <p:spPr>
          <a:xfrm>
            <a:off x="250825" y="4797425"/>
            <a:ext cx="6626100" cy="7923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0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Как воспитывать мальчиков и девочек»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27" name="Google Shape;227;p23"/>
          <p:cNvSpPr txBox="1"/>
          <p:nvPr/>
        </p:nvSpPr>
        <p:spPr>
          <a:xfrm>
            <a:off x="468313" y="56610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https://www.youtube.com/watch?v=QMa1359ByaY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32" name="Google Shape;23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4"/>
          <p:cNvSpPr/>
          <p:nvPr/>
        </p:nvSpPr>
        <p:spPr>
          <a:xfrm>
            <a:off x="1979613" y="692150"/>
            <a:ext cx="5329200" cy="23034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«Развивающие мультфильмы для малышей»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34" name="Google Shape;234;p24"/>
          <p:cNvSpPr/>
          <p:nvPr/>
        </p:nvSpPr>
        <p:spPr>
          <a:xfrm>
            <a:off x="684213" y="3500438"/>
            <a:ext cx="6264300" cy="16572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на мультфильмы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 Малышарики»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35" name="Google Shape;235;p24"/>
          <p:cNvSpPr txBox="1"/>
          <p:nvPr/>
        </p:nvSpPr>
        <p:spPr>
          <a:xfrm>
            <a:off x="827088" y="5373688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https://www.youtube.com/watch?v=cvI15kX7q4Y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36" name="Google Shape;236;p24"/>
          <p:cNvSpPr txBox="1"/>
          <p:nvPr/>
        </p:nvSpPr>
        <p:spPr>
          <a:xfrm>
            <a:off x="827088" y="6021388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https://www.youtube.com/watch?v=YbpEmhvz810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41" name="Google Shape;24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25"/>
          <p:cNvSpPr txBox="1"/>
          <p:nvPr>
            <p:ph type="title"/>
          </p:nvPr>
        </p:nvSpPr>
        <p:spPr>
          <a:xfrm>
            <a:off x="1032758" y="130200"/>
            <a:ext cx="8111100" cy="218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2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Формы </a:t>
            </a:r>
            <a:br>
              <a:rPr b="1" lang="ru-RU" sz="32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32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работы с детьми.</a:t>
            </a:r>
            <a:br>
              <a:rPr b="1" lang="ru-RU" sz="32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32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Культурно- гигиенические навыки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43" name="Google Shape;243;p25"/>
          <p:cNvSpPr txBox="1"/>
          <p:nvPr/>
        </p:nvSpPr>
        <p:spPr>
          <a:xfrm>
            <a:off x="614363" y="2205038"/>
            <a:ext cx="34638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800" u="sng" cap="none" strike="noStrike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Навыки умывания</a:t>
            </a:r>
            <a:endParaRPr/>
          </a:p>
        </p:txBody>
      </p:sp>
      <p:sp>
        <p:nvSpPr>
          <p:cNvPr id="244" name="Google Shape;244;p25"/>
          <p:cNvSpPr txBox="1"/>
          <p:nvPr/>
        </p:nvSpPr>
        <p:spPr>
          <a:xfrm>
            <a:off x="395288" y="2852738"/>
            <a:ext cx="38163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ru-RU" sz="2000" u="none" cap="none" strike="noStrike">
                <a:solidFill>
                  <a:srgbClr val="FF0000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b="1" i="1" lang="ru-RU" sz="20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игра</a:t>
            </a:r>
            <a:r>
              <a:rPr b="1" i="0" lang="ru-RU" sz="20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: «Вымой руки»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«Сделай лодочку»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«Мыльные перчатки»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Игры</a:t>
            </a: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Garamond"/>
                <a:ea typeface="Garamond"/>
                <a:cs typeface="Garamond"/>
                <a:sym typeface="Garamond"/>
              </a:rPr>
              <a:t>: «Водичка-водичка»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45" name="Google Shape;245;p25"/>
          <p:cNvSpPr txBox="1"/>
          <p:nvPr/>
        </p:nvSpPr>
        <p:spPr>
          <a:xfrm>
            <a:off x="0" y="5064306"/>
            <a:ext cx="3597900" cy="16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Чистая водичка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Моет Вове личико,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Танечке ладошки, 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Пальчики Антошке</a:t>
            </a:r>
            <a:r>
              <a:rPr b="0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46" name="Google Shape;246;p25"/>
          <p:cNvSpPr txBox="1"/>
          <p:nvPr/>
        </p:nvSpPr>
        <p:spPr>
          <a:xfrm>
            <a:off x="4211638" y="2205038"/>
            <a:ext cx="43926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800" u="sng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Навыки опрятной еды</a:t>
            </a:r>
            <a:endParaRPr/>
          </a:p>
        </p:txBody>
      </p:sp>
      <p:sp>
        <p:nvSpPr>
          <p:cNvPr id="247" name="Google Shape;247;p25"/>
          <p:cNvSpPr txBox="1"/>
          <p:nvPr/>
        </p:nvSpPr>
        <p:spPr>
          <a:xfrm>
            <a:off x="4453663" y="3418933"/>
            <a:ext cx="4453800" cy="16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Игра: «Обед у кукол»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Чтение х/л «Маша обедает»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Игра  «Убери со стола»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«Чаепитие у кукол»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2916500" y="4685392"/>
            <a:ext cx="45954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800" u="sng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Навыки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2800" u="sng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опрятной одежды</a:t>
            </a:r>
            <a:endParaRPr/>
          </a:p>
        </p:txBody>
      </p:sp>
      <p:sp>
        <p:nvSpPr>
          <p:cNvPr id="249" name="Google Shape;249;p25"/>
          <p:cNvSpPr txBox="1"/>
          <p:nvPr/>
        </p:nvSpPr>
        <p:spPr>
          <a:xfrm>
            <a:off x="3492500" y="5546600"/>
            <a:ext cx="35274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Игра: «Кто во что одет»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«Найди пару»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«Разложи по порядку»</a:t>
            </a:r>
            <a:endParaRPr>
              <a:solidFill>
                <a:srgbClr val="FF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0000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54" name="Google Shape;25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6"/>
          <p:cNvSpPr txBox="1"/>
          <p:nvPr>
            <p:ph idx="4294967295" type="title"/>
          </p:nvPr>
        </p:nvSpPr>
        <p:spPr>
          <a:xfrm>
            <a:off x="2195513" y="333375"/>
            <a:ext cx="6408600" cy="187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Самостоятельная </a:t>
            </a:r>
            <a:br>
              <a:rPr b="1" lang="ru-RU" sz="36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36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культурно- гигиеническая деятельность детей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56" name="Shape 256"/>
          <p:cNvSpPr/>
          <p:nvPr/>
        </p:nvSpPr>
        <p:spPr>
          <a:xfrm rot="-749790">
            <a:off x="4435755" y="2475625"/>
            <a:ext cx="3116540" cy="1906752"/>
          </a:xfrm>
          <a:prstGeom prst="rect"/>
        </p:spPr>
        <p:txBody>
          <a:bodyPr fromWordArt="1" wrap="none">
            <a:prstTxWarp prst="textSlantUp">
              <a:avLst>
                <a:gd fmla="val 32056" name="adj"/>
              </a:avLst>
            </a:prstTxWarp>
          </a:bodyPr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 algn="ctr"/>
            <a:r>
              <a:rPr kern="10" lang="ru-RU" sz="200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rotWithShape="0" algn="ctr" dir="2700000" dist="53882">
                    <a:srgbClr val="9999FF">
                      <a:alpha val="79999"/>
                    </a:srgbClr>
                  </a:outerShdw>
                </a:effectLst>
                <a:latin typeface="Impact"/>
              </a:rPr>
              <a:t>Если носик твой сопит,</a:t>
            </a:r>
          </a:p>
          <a:p>
            <a:pPr lvl="0" algn="ctr"/>
            <a:r>
              <a:rPr kern="10" lang="ru-RU" sz="200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rotWithShape="0" algn="ctr" dir="2700000" dist="53882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Значит он совсем забит.</a:t>
            </a:r>
          </a:p>
          <a:p>
            <a:pPr lvl="0" algn="ctr"/>
            <a:r>
              <a:rPr kern="10" lang="ru-RU" sz="200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rotWithShape="0" algn="ctr" dir="2700000" dist="53882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Свой платочек доставай,</a:t>
            </a:r>
          </a:p>
          <a:p>
            <a:pPr lvl="0" algn="ctr"/>
            <a:r>
              <a:rPr kern="10" lang="ru-RU" sz="200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rotWithShape="0" algn="ctr" dir="2700000" dist="53882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Нос получше вытирай!</a:t>
            </a:r>
          </a:p>
        </p:txBody>
      </p:sp>
      <p:sp>
        <p:nvSpPr>
          <p:cNvPr id="257" name="Shape 257"/>
          <p:cNvSpPr/>
          <p:nvPr/>
        </p:nvSpPr>
        <p:spPr>
          <a:xfrm rot="1263460">
            <a:off x="337270" y="4067664"/>
            <a:ext cx="3809921" cy="1371572"/>
          </a:xfrm>
          <a:prstGeom prst="rect"/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 algn="ctr"/>
            <a:r>
              <a:rPr kern="10" lang="ru-RU" sz="240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Зайчик Саша - скок-поскок,</a:t>
            </a:r>
          </a:p>
          <a:p>
            <a:pPr lvl="0" algn="ctr"/>
            <a:r>
              <a:rPr kern="10" lang="ru-RU" sz="240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Подберет штаны, носок.</a:t>
            </a:r>
          </a:p>
          <a:p>
            <a:pPr lvl="0" algn="ctr"/>
            <a:r>
              <a:rPr kern="10" lang="ru-RU" sz="240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Свои вещи не теряет</a:t>
            </a:r>
          </a:p>
          <a:p>
            <a:pPr lvl="0" algn="ctr"/>
            <a:r>
              <a:rPr kern="10" lang="ru-RU" sz="240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И на место убирает!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62" name="Google Shape;262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3688ba7a0" id="263" name="Google Shape;26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8313" y="2852738"/>
            <a:ext cx="6264275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ort013" id="264" name="Google Shape;264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95738" y="333375"/>
            <a:ext cx="2520950" cy="22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51" name="Google Shape;15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5"/>
          <p:cNvSpPr txBox="1"/>
          <p:nvPr>
            <p:ph type="ctrTitle"/>
          </p:nvPr>
        </p:nvSpPr>
        <p:spPr>
          <a:xfrm>
            <a:off x="2700338" y="620713"/>
            <a:ext cx="5288100" cy="16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Растим </a:t>
            </a:r>
            <a:br>
              <a:rPr b="1" lang="ru-RU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>
                <a:solidFill>
                  <a:srgbClr val="80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здорового ребенка</a:t>
            </a:r>
            <a:endParaRPr/>
          </a:p>
        </p:txBody>
      </p:sp>
      <p:sp>
        <p:nvSpPr>
          <p:cNvPr id="153" name="Google Shape;153;p15"/>
          <p:cNvSpPr txBox="1"/>
          <p:nvPr>
            <p:ph idx="1" type="subTitle"/>
          </p:nvPr>
        </p:nvSpPr>
        <p:spPr>
          <a:xfrm>
            <a:off x="642661" y="2846821"/>
            <a:ext cx="6192900" cy="7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b="1" lang="ru-RU" sz="1600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Семья </a:t>
            </a:r>
            <a:r>
              <a:rPr b="1" lang="ru-RU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первый скульптор, который формирует мягкую, как воск, неоформленную душу и ум, волю и характер ребенка. Ребенок изучает мир через семью, в свете семьи. Несомненно, что свои первые жизненные установки он получает именно в семье.</a:t>
            </a:r>
            <a:endParaRPr sz="1600">
              <a:solidFill>
                <a:srgbClr val="FF0000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b="1" lang="ru-RU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Полноценное здоровье и гармоничное физическое развитие ребенка – то, к чему стремятся все родители</a:t>
            </a:r>
            <a:r>
              <a:rPr b="1" lang="ru-RU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Для реализации этой мечты нужны не только рациональное питание, положительный психоэмоциональный фон, но и формирование хороших привычек, грамотно организованный процесс семейного воспитания. </a:t>
            </a:r>
            <a:endParaRPr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58" name="Google Shape;15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6"/>
          <p:cNvSpPr txBox="1"/>
          <p:nvPr/>
        </p:nvSpPr>
        <p:spPr>
          <a:xfrm>
            <a:off x="755650" y="5876925"/>
            <a:ext cx="56166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755650" y="3075700"/>
            <a:ext cx="5977500" cy="29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b="1" i="1" lang="ru-RU" sz="20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Воспитывать потребность в соблюдении режима дня</a:t>
            </a:r>
            <a:endParaRPr>
              <a:solidFill>
                <a:srgbClr val="FF0000"/>
              </a:solidFill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b="1" i="1" lang="ru-RU" sz="20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Воспитание культурно-гигиенических навыков (самообслуживания, культура еды)</a:t>
            </a:r>
            <a:endParaRPr>
              <a:solidFill>
                <a:srgbClr val="FF0000"/>
              </a:solidFill>
            </a:endParaRPr>
          </a:p>
          <a:p>
            <a:pPr indent="-1270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Noto Sans Symbols"/>
              <a:buChar char="⮚"/>
            </a:pPr>
            <a:r>
              <a:rPr b="1" i="1" lang="ru-RU" sz="20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Расширять представления о важности здоровья для человека 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descr="animashki-sport-1085" id="161" name="Google Shape;16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6100" y="404813"/>
            <a:ext cx="1522413" cy="208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66" name="Google Shape;16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/>
          <p:nvPr/>
        </p:nvSpPr>
        <p:spPr>
          <a:xfrm>
            <a:off x="468313" y="4221163"/>
            <a:ext cx="6264300" cy="10794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Веселая зарядка»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pic>
        <p:nvPicPr>
          <p:cNvPr descr="2 (1)" id="168" name="Google Shape;16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76600" y="1844675"/>
            <a:ext cx="3671889" cy="204628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7"/>
          <p:cNvSpPr txBox="1"/>
          <p:nvPr/>
        </p:nvSpPr>
        <p:spPr>
          <a:xfrm>
            <a:off x="827088" y="5373688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https://www.youtube.com/watch?v=uOnza-4KuLs</a:t>
            </a:r>
            <a:r>
              <a:rPr b="1" i="0" lang="ru-RU" sz="1800" u="none" cap="none" strike="noStrike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0" name="Google Shape;170;p17"/>
          <p:cNvSpPr/>
          <p:nvPr/>
        </p:nvSpPr>
        <p:spPr>
          <a:xfrm>
            <a:off x="1763713" y="1052513"/>
            <a:ext cx="6624600" cy="6477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4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«ВЕСЕЛАЯ ЗАРЯДКА»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75" name="Google Shape;17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8"/>
          <p:cNvSpPr/>
          <p:nvPr/>
        </p:nvSpPr>
        <p:spPr>
          <a:xfrm>
            <a:off x="827088" y="2636838"/>
            <a:ext cx="6121500" cy="1440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«Рисуем </a:t>
            </a:r>
            <a:b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 играем дома»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77" name="Google Shape;177;p18"/>
          <p:cNvSpPr/>
          <p:nvPr/>
        </p:nvSpPr>
        <p:spPr>
          <a:xfrm>
            <a:off x="539750" y="4508500"/>
            <a:ext cx="6264300" cy="10794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Рисуем и играем»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78" name="Google Shape;178;p18"/>
          <p:cNvSpPr txBox="1"/>
          <p:nvPr/>
        </p:nvSpPr>
        <p:spPr>
          <a:xfrm>
            <a:off x="755650" y="58769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https://www.youtube.com/watch?v=s-KXLjcv6t8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D3xI1ysWAAA898b" id="179" name="Google Shape;179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63938" y="333375"/>
            <a:ext cx="3609975" cy="2230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84" name="Google Shape;18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9"/>
          <p:cNvSpPr/>
          <p:nvPr/>
        </p:nvSpPr>
        <p:spPr>
          <a:xfrm>
            <a:off x="323850" y="1482404"/>
            <a:ext cx="8569200" cy="19467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«Аппликация для малышей»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6" name="Google Shape;186;p19"/>
          <p:cNvSpPr/>
          <p:nvPr/>
        </p:nvSpPr>
        <p:spPr>
          <a:xfrm>
            <a:off x="539750" y="3789363"/>
            <a:ext cx="6264300" cy="17271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Аппликация для малышей»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87" name="Google Shape;187;p19"/>
          <p:cNvSpPr txBox="1"/>
          <p:nvPr/>
        </p:nvSpPr>
        <p:spPr>
          <a:xfrm>
            <a:off x="684213" y="60928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https://www.youtube.com/watch?v=eyAU5i_ctfw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8" name="Google Shape;188;p19"/>
          <p:cNvSpPr txBox="1"/>
          <p:nvPr/>
        </p:nvSpPr>
        <p:spPr>
          <a:xfrm>
            <a:off x="755650" y="5516563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https://www.youtube.com/watch?v=SBXYvu2CfYk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193" name="Google Shape;19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0"/>
          <p:cNvSpPr/>
          <p:nvPr/>
        </p:nvSpPr>
        <p:spPr>
          <a:xfrm>
            <a:off x="1692275" y="1341438"/>
            <a:ext cx="6121500" cy="1440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«Музыкальные  сказки для детей»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5" name="Google Shape;195;p20"/>
          <p:cNvSpPr/>
          <p:nvPr/>
        </p:nvSpPr>
        <p:spPr>
          <a:xfrm>
            <a:off x="468313" y="3429000"/>
            <a:ext cx="6335700" cy="17289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Музыкальные сказки для детей»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96" name="Google Shape;196;p20"/>
          <p:cNvSpPr txBox="1"/>
          <p:nvPr/>
        </p:nvSpPr>
        <p:spPr>
          <a:xfrm>
            <a:off x="684213" y="5949950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https://www.youtube.com/watch?v=9p6O0cxR4sA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7" name="Google Shape;197;p20"/>
          <p:cNvSpPr txBox="1"/>
          <p:nvPr/>
        </p:nvSpPr>
        <p:spPr>
          <a:xfrm>
            <a:off x="684213" y="5300663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https://www.youtube.com/watch?v=5ZjGAdc7uEY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02" name="Google Shape;20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1"/>
          <p:cNvSpPr/>
          <p:nvPr/>
        </p:nvSpPr>
        <p:spPr>
          <a:xfrm>
            <a:off x="2195513" y="2276475"/>
            <a:ext cx="5473800" cy="1440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«Игры с мячом дома»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04" name="Google Shape;204;p21"/>
          <p:cNvSpPr/>
          <p:nvPr/>
        </p:nvSpPr>
        <p:spPr>
          <a:xfrm>
            <a:off x="323850" y="4292600"/>
            <a:ext cx="6264300" cy="16572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Игры с мячом дома»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05" name="Google Shape;205;p21"/>
          <p:cNvSpPr txBox="1"/>
          <p:nvPr/>
        </p:nvSpPr>
        <p:spPr>
          <a:xfrm>
            <a:off x="684213" y="60928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https://www.youtube.com/watch?v=RF-7Ji7JE_0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animashki-sport-1173" id="206" name="Google Shape;206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11638" y="0"/>
            <a:ext cx="2232025" cy="210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3135959" id="211" name="Google Shape;21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2"/>
          <p:cNvSpPr/>
          <p:nvPr/>
        </p:nvSpPr>
        <p:spPr>
          <a:xfrm>
            <a:off x="1979613" y="1196975"/>
            <a:ext cx="5473800" cy="14400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rgbClr val="FF0000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«Развиваем речь малышей»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3" name="Google Shape;213;p22"/>
          <p:cNvSpPr/>
          <p:nvPr/>
        </p:nvSpPr>
        <p:spPr>
          <a:xfrm>
            <a:off x="611188" y="3141663"/>
            <a:ext cx="6264300" cy="1657200"/>
          </a:xfrm>
          <a:prstGeom prst="downArrowCallout">
            <a:avLst>
              <a:gd fmla="val 7745" name="adj1"/>
              <a:gd fmla="val 7735" name="adj2"/>
              <a:gd fmla="val 25000" name="adj3"/>
              <a:gd fmla="val 64977" name="adj4"/>
            </a:avLst>
          </a:prstGeom>
          <a:solidFill>
            <a:schemeClr val="lt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2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Ссылка « 15 упражнений для развития речи детей»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rgbClr val="920812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214" name="Google Shape;214;p22"/>
          <p:cNvSpPr txBox="1"/>
          <p:nvPr/>
        </p:nvSpPr>
        <p:spPr>
          <a:xfrm>
            <a:off x="827088" y="5084763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https://www.youtube.com/watch?v=dZYZVAk83Pg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5" name="Google Shape;215;p22"/>
          <p:cNvSpPr txBox="1"/>
          <p:nvPr/>
        </p:nvSpPr>
        <p:spPr>
          <a:xfrm>
            <a:off x="827088" y="5876925"/>
            <a:ext cx="5760900" cy="366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https://www.youtube.com/watch?v=xoKgRxTd-NY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