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60" r:id="rId4"/>
    <p:sldId id="261" r:id="rId5"/>
    <p:sldId id="262" r:id="rId6"/>
    <p:sldId id="263" r:id="rId7"/>
    <p:sldId id="270" r:id="rId8"/>
    <p:sldId id="272" r:id="rId9"/>
    <p:sldId id="271" r:id="rId10"/>
    <p:sldId id="268" r:id="rId11"/>
    <p:sldId id="269" r:id="rId12"/>
    <p:sldId id="264" r:id="rId13"/>
    <p:sldId id="267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9900"/>
    <a:srgbClr val="00FF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444" autoAdjust="0"/>
  </p:normalViewPr>
  <p:slideViewPr>
    <p:cSldViewPr>
      <p:cViewPr varScale="1">
        <p:scale>
          <a:sx n="80" d="100"/>
          <a:sy n="80" d="100"/>
        </p:scale>
        <p:origin x="15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92A76DD-BD14-4610-BFF6-05B0D8FA6517}" type="datetimeFigureOut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E9E0A3-5823-4C7A-9F6E-F150DBE087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1074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285861"/>
            <a:ext cx="7772400" cy="1214446"/>
          </a:xfrm>
        </p:spPr>
        <p:txBody>
          <a:bodyPr/>
          <a:lstStyle>
            <a:lvl1pPr>
              <a:defRPr>
                <a:solidFill>
                  <a:srgbClr val="D600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357187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99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A88C7-C035-4D87-BB9D-F470826DFFBF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0CAC3-3635-418A-85DA-4DD9DA1AC6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263511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98AC0-B9D7-475B-A019-03729D33E8AE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0C857-BDDE-4D66-B704-2E34AA94E3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826924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0C99F-EA6F-4407-8BEF-6CA7B764AC6B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42D07-9E3E-4004-AABE-267E67983F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2728716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C72B0-D82B-4C62-904E-4AC0C4A425A8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116DD-8C96-4474-B939-66C2BBD352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5951506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99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DBAAB-0290-4A64-A97E-22B837FAF267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F2052-36FE-48EA-9251-B5BE952F4E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751215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600200"/>
            <a:ext cx="385289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5289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2B412-DE81-4C60-B07B-76C537218059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B2CC7-C8BD-402C-8431-FF8DF0A4C3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760309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1535113"/>
            <a:ext cx="38544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10" y="2174875"/>
            <a:ext cx="385447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85606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5606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6AD37-DAB1-471A-BFA0-FFC10FF85E02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396C0-56E2-4BC5-B72F-9D0BA4C959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807891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792961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46DB7-CB4D-43DC-B946-CC58289881B6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39B4D-8A5D-4F1D-83EE-B304DD9F19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89026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6970C-1EC3-4CE2-939A-8ED9152C25A2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95942-B861-44F0-957A-44E79E766C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3742113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2822603" cy="7207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14356"/>
            <a:ext cx="4926040" cy="54118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10" y="1500174"/>
            <a:ext cx="2822603" cy="4625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B53F-9BA7-454A-81B4-1012A0D840BB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AB3C8-2999-4D56-A272-329942A9DA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3928927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57231"/>
            <a:ext cx="5486400" cy="38703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99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57B97-1D5A-4E90-9507-071EC1474AFF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D3990-58BC-40A7-9C30-1C93A76C4C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2357036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42938" y="274638"/>
            <a:ext cx="79295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2938" y="1600200"/>
            <a:ext cx="78581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805767-7E68-4548-95A6-AE0D2A8353FB}" type="datetime1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86F3C47-1EBC-4FFE-B9BB-2F1C46DFE8D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>
    <p:wedg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D6009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D60093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697" y="992723"/>
            <a:ext cx="8964488" cy="3221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300"/>
              </a:lnSpc>
              <a:defRPr/>
            </a:pPr>
            <a:r>
              <a:rPr lang="ru-RU" sz="4000" b="1" dirty="0" smtClean="0">
                <a:solidFill>
                  <a:srgbClr val="006600"/>
                </a:solidFill>
                <a:latin typeface="Segoe Script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Segoe Script" pitchFamily="34" charset="0"/>
              </a:rPr>
              <a:t>«Развитие навыков исследовательской деятельности у старших дошкольников»</a:t>
            </a:r>
            <a:endParaRPr lang="ru-RU" sz="4000" b="1" dirty="0">
              <a:solidFill>
                <a:schemeClr val="bg1"/>
              </a:solidFill>
              <a:latin typeface="Segoe Script" pitchFamily="34" charset="0"/>
            </a:endParaRPr>
          </a:p>
          <a:p>
            <a:pPr>
              <a:defRPr/>
            </a:pPr>
            <a:endParaRPr lang="ru-RU" sz="4000" b="1" dirty="0">
              <a:solidFill>
                <a:schemeClr val="bg1"/>
              </a:solidFill>
              <a:latin typeface="Segoe Script" pitchFamily="34" charset="0"/>
            </a:endParaRPr>
          </a:p>
          <a:p>
            <a:pPr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Arial" charset="0"/>
              <a:cs typeface="Aparajit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188640"/>
            <a:ext cx="3431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МБДОУ детский сад №39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2240" y="3501008"/>
            <a:ext cx="2184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Трешкина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О.В.</a:t>
            </a:r>
          </a:p>
        </p:txBody>
      </p:sp>
      <p:pic>
        <p:nvPicPr>
          <p:cNvPr id="2" name="Vival_di-Todes-Tanec-vozduha(muz-muz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708920" y="685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85813" y="982663"/>
            <a:ext cx="4714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 </a:t>
            </a:r>
          </a:p>
          <a:p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0246" name="AutoShape 2"/>
          <p:cNvSpPr>
            <a:spLocks noChangeArrowheads="1"/>
          </p:cNvSpPr>
          <p:nvPr/>
        </p:nvSpPr>
        <p:spPr bwMode="auto">
          <a:xfrm flipH="1">
            <a:off x="4868614" y="2492896"/>
            <a:ext cx="4000500" cy="1643063"/>
          </a:xfrm>
          <a:prstGeom prst="rightArrow">
            <a:avLst>
              <a:gd name="adj1" fmla="val 50000"/>
              <a:gd name="adj2" fmla="val 7266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anchor="ctr" anchorCtr="0"/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 smtClean="0"/>
              <a:t>Экспериментирование с песком, водой, воздухом на прогулке</a:t>
            </a:r>
            <a:endParaRPr lang="ru-RU" altLang="ru-RU" sz="1600" dirty="0"/>
          </a:p>
        </p:txBody>
      </p:sp>
      <p:sp>
        <p:nvSpPr>
          <p:cNvPr id="10247" name="AutoShape 2"/>
          <p:cNvSpPr>
            <a:spLocks noChangeArrowheads="1"/>
          </p:cNvSpPr>
          <p:nvPr/>
        </p:nvSpPr>
        <p:spPr bwMode="auto">
          <a:xfrm flipH="1">
            <a:off x="4873820" y="408322"/>
            <a:ext cx="4071938" cy="1643063"/>
          </a:xfrm>
          <a:prstGeom prst="rightArrow">
            <a:avLst>
              <a:gd name="adj1" fmla="val 50000"/>
              <a:gd name="adj2" fmla="val 72661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Наблюдение за объектами живой и неживой природы, природными явлениями</a:t>
            </a:r>
            <a:endParaRPr lang="ru-RU" altLang="ru-RU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5" y="280685"/>
            <a:ext cx="2747059" cy="2060294"/>
          </a:xfrm>
          <a:prstGeom prst="rect">
            <a:avLst/>
          </a:prstGeom>
        </p:spPr>
      </p:pic>
      <p:pic>
        <p:nvPicPr>
          <p:cNvPr id="1026" name="Picture 2" descr="http://www.maam.ru/upload/blogs/2a1c26148f5289006a7828836bba7c6d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7" y="4557125"/>
            <a:ext cx="3168352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03429"/>
            <a:ext cx="2807588" cy="210569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arta-transformer.ru/o/img.php?url=http://cs543100.vk.me/v543100251/916d/kgzGGsZ08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06" y="982867"/>
            <a:ext cx="2301290" cy="230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751724" y="352108"/>
            <a:ext cx="7929563" cy="571500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Мероприятия по работе с родителями</a:t>
            </a:r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alt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altLang="ru-RU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Нашивка 5"/>
          <p:cNvSpPr/>
          <p:nvPr/>
        </p:nvSpPr>
        <p:spPr>
          <a:xfrm>
            <a:off x="395538" y="1234831"/>
            <a:ext cx="4229486" cy="822168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 anchorCtr="0"/>
          <a:lstStyle/>
          <a:p>
            <a:r>
              <a:rPr lang="ru-RU" sz="2000" dirty="0" smtClean="0"/>
              <a:t>Консультации для родителей</a:t>
            </a:r>
            <a:endParaRPr lang="ru-RU" sz="2000" dirty="0"/>
          </a:p>
        </p:txBody>
      </p:sp>
      <p:sp>
        <p:nvSpPr>
          <p:cNvPr id="18" name="Нашивка 17"/>
          <p:cNvSpPr/>
          <p:nvPr/>
        </p:nvSpPr>
        <p:spPr>
          <a:xfrm>
            <a:off x="395537" y="2239508"/>
            <a:ext cx="4253658" cy="1045475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dirty="0" smtClean="0"/>
              <a:t>Сбор материалов для альбома «Воздух», «Вода», «Песок», «Почва», «Камни»</a:t>
            </a:r>
            <a:endParaRPr lang="ru-RU" sz="2000" dirty="0"/>
          </a:p>
        </p:txBody>
      </p:sp>
      <p:sp>
        <p:nvSpPr>
          <p:cNvPr id="19" name="Нашивка 18"/>
          <p:cNvSpPr/>
          <p:nvPr/>
        </p:nvSpPr>
        <p:spPr>
          <a:xfrm>
            <a:off x="403560" y="3596206"/>
            <a:ext cx="4221464" cy="768897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 anchorCtr="0"/>
          <a:lstStyle/>
          <a:p>
            <a:r>
              <a:rPr lang="ru-RU" sz="2000" dirty="0" smtClean="0"/>
              <a:t>Оформление портфолио «Опыты с ребенком дома»</a:t>
            </a:r>
            <a:endParaRPr lang="ru-RU" sz="2000" dirty="0"/>
          </a:p>
        </p:txBody>
      </p:sp>
      <p:sp>
        <p:nvSpPr>
          <p:cNvPr id="20" name="Нашивка 19"/>
          <p:cNvSpPr/>
          <p:nvPr/>
        </p:nvSpPr>
        <p:spPr>
          <a:xfrm>
            <a:off x="403560" y="4711102"/>
            <a:ext cx="4221464" cy="109416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dirty="0" smtClean="0"/>
              <a:t>Выставки рисунков «Дорога в космос», поделок «Дары осени»</a:t>
            </a:r>
            <a:endParaRPr lang="ru-RU" sz="2000" dirty="0"/>
          </a:p>
        </p:txBody>
      </p:sp>
      <p:pic>
        <p:nvPicPr>
          <p:cNvPr id="10258" name="Picture 18" descr="http://www.specialist-detsada.ru/uploads/posts/2014-08/1407006831_bezimeni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06" y="1209873"/>
            <a:ext cx="2018700" cy="281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http://kiosk.chitai-gorod.ru/upload/iblock/c60/c60579278720040f81bf3cde7263325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33" y="2203212"/>
            <a:ext cx="1680121" cy="2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85437" y="4067691"/>
            <a:ext cx="1784480" cy="237930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Прямоугольник 9"/>
          <p:cNvSpPr>
            <a:spLocks noChangeArrowheads="1"/>
          </p:cNvSpPr>
          <p:nvPr/>
        </p:nvSpPr>
        <p:spPr bwMode="auto">
          <a:xfrm>
            <a:off x="2121408" y="234812"/>
            <a:ext cx="4968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Заключительный этап</a:t>
            </a:r>
            <a:endParaRPr lang="ru-RU" alt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270" name="Прямоугольник 6"/>
          <p:cNvSpPr>
            <a:spLocks noChangeArrowheads="1"/>
          </p:cNvSpPr>
          <p:nvPr/>
        </p:nvSpPr>
        <p:spPr bwMode="auto">
          <a:xfrm>
            <a:off x="549448" y="902648"/>
            <a:ext cx="37296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Презентация </a:t>
            </a: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проекта </a:t>
            </a:r>
          </a:p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«Невидимка, который нужен всем»</a:t>
            </a:r>
            <a:endParaRPr lang="ru-RU" alt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683568" y="3757168"/>
            <a:ext cx="3672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Викторина </a:t>
            </a:r>
          </a:p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«Юные исследователи»</a:t>
            </a:r>
            <a:endParaRPr lang="ru-RU" alt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10" y="1947364"/>
            <a:ext cx="3213548" cy="1806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4542417"/>
            <a:ext cx="2736304" cy="2052227"/>
          </a:xfrm>
          <a:prstGeom prst="rect">
            <a:avLst/>
          </a:prstGeom>
        </p:spPr>
      </p:pic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5148064" y="901169"/>
            <a:ext cx="38068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Создание картотеки опытов «Воздух», «Вода», «Песок», «Почва», «Камни» и т.д.</a:t>
            </a:r>
            <a:endParaRPr lang="ru-RU" alt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 descr="http://dou261samozwet.ucoz.ru/2/1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712" y="1934038"/>
            <a:ext cx="1501329" cy="112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ages.myshared.ru/6/639191/slide_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859" y="1949849"/>
            <a:ext cx="1500998" cy="112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900igr.net/datas/okruzhajuschij-mir/Opyty-i-eksperimenty/0002-002-Opyty-s-vodoj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93" y="3139212"/>
            <a:ext cx="1486134" cy="11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2195736" y="908720"/>
            <a:ext cx="4840288" cy="1872208"/>
          </a:xfrm>
          <a:prstGeom prst="cloudCallout">
            <a:avLst>
              <a:gd name="adj1" fmla="val 931"/>
              <a:gd name="adj2" fmla="val 135755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  <a:cs typeface="Times New Roman" pitchFamily="18" charset="0"/>
              </a:rPr>
              <a:t>Спасибо за внимание !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1357313" y="6858000"/>
            <a:ext cx="6858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>
                <a:cs typeface="Times New Roman" panose="02020603050405020304" pitchFamily="18" charset="0"/>
              </a:rPr>
              <a:t/>
            </a:r>
            <a:br>
              <a:rPr lang="ru-RU" altLang="ru-RU">
                <a:cs typeface="Times New Roman" panose="02020603050405020304" pitchFamily="18" charset="0"/>
              </a:rPr>
            </a:br>
            <a:endParaRPr lang="ru-RU" altLang="ru-RU">
              <a:cs typeface="Times New Roman" panose="02020603050405020304" pitchFamily="18" charset="0"/>
            </a:endParaRPr>
          </a:p>
        </p:txBody>
      </p:sp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3719513" y="642938"/>
            <a:ext cx="1704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:</a:t>
            </a:r>
          </a:p>
        </p:txBody>
      </p:sp>
      <p:sp>
        <p:nvSpPr>
          <p:cNvPr id="5125" name="Прямоугольник 8"/>
          <p:cNvSpPr>
            <a:spLocks noChangeArrowheads="1"/>
          </p:cNvSpPr>
          <p:nvPr/>
        </p:nvSpPr>
        <p:spPr bwMode="auto">
          <a:xfrm>
            <a:off x="251520" y="188640"/>
            <a:ext cx="8640960" cy="66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</a:rPr>
              <a:t>Цель:</a:t>
            </a:r>
            <a:endParaRPr lang="ru-RU" alt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400" dirty="0" smtClean="0"/>
              <a:t>Повышение </a:t>
            </a:r>
            <a:r>
              <a:rPr lang="ru-RU" sz="2400" dirty="0"/>
              <a:t>эффективности развития навыков </a:t>
            </a:r>
            <a:r>
              <a:rPr lang="ru-RU" sz="2400" dirty="0" smtClean="0"/>
              <a:t>исследовательской </a:t>
            </a:r>
            <a:r>
              <a:rPr lang="ru-RU" sz="2400" dirty="0"/>
              <a:t>деятельности у старших </a:t>
            </a:r>
            <a:r>
              <a:rPr lang="ru-RU" sz="2400" dirty="0" smtClean="0"/>
              <a:t>дошкольников</a:t>
            </a:r>
          </a:p>
          <a:p>
            <a:pPr algn="ctr"/>
            <a:endParaRPr lang="ru-RU" altLang="ru-RU" sz="24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Задачи:</a:t>
            </a:r>
          </a:p>
          <a:p>
            <a:pPr marL="342900" lvl="0" indent="-3429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Развить познавательную активность детей в процессе </a:t>
            </a:r>
            <a:r>
              <a:rPr lang="ru-RU" sz="2000" dirty="0" smtClean="0"/>
              <a:t>экспериментирования</a:t>
            </a:r>
            <a:endParaRPr lang="ru-RU" sz="2000" dirty="0"/>
          </a:p>
          <a:p>
            <a:pPr marL="342900" lvl="0" indent="-3429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Создать условия для формирования основного целостного мировидения ребенка старшего дошкольного возраста средствами физического </a:t>
            </a:r>
            <a:r>
              <a:rPr lang="ru-RU" sz="2000" dirty="0" smtClean="0"/>
              <a:t>эксперимента</a:t>
            </a:r>
            <a:endParaRPr lang="ru-RU" sz="2000" dirty="0"/>
          </a:p>
          <a:p>
            <a:pPr marL="342900" lvl="0" indent="-3429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Расширить </a:t>
            </a:r>
            <a:r>
              <a:rPr lang="ru-RU" sz="2000" dirty="0"/>
              <a:t>представление детей о физических </a:t>
            </a:r>
            <a:endParaRPr lang="ru-RU" sz="2000" dirty="0" smtClean="0"/>
          </a:p>
          <a:p>
            <a:pPr lv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     свойствах </a:t>
            </a:r>
            <a:r>
              <a:rPr lang="ru-RU" sz="2000" dirty="0"/>
              <a:t>окружающего мира, различных </a:t>
            </a:r>
            <a:endParaRPr lang="ru-RU" sz="2000" dirty="0" smtClean="0"/>
          </a:p>
          <a:p>
            <a:pPr lv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     свойствах </a:t>
            </a:r>
            <a:r>
              <a:rPr lang="ru-RU" sz="2000" dirty="0"/>
              <a:t>веществ</a:t>
            </a:r>
          </a:p>
          <a:p>
            <a:pPr marL="342900" lvl="0" indent="-3429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Сформировать опыт выполнения правил </a:t>
            </a:r>
            <a:endParaRPr lang="ru-RU" sz="2000" dirty="0" smtClean="0"/>
          </a:p>
          <a:p>
            <a:pPr lv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     безопасности </a:t>
            </a:r>
            <a:r>
              <a:rPr lang="ru-RU" sz="2000" dirty="0"/>
              <a:t>при проведении физических </a:t>
            </a:r>
          </a:p>
          <a:p>
            <a:pPr lv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     экспериментов</a:t>
            </a:r>
            <a:endParaRPr lang="ru-RU" sz="2000" dirty="0"/>
          </a:p>
          <a:p>
            <a:pPr marL="342900" lvl="0" indent="-3429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Привлечь родителей к совместной </a:t>
            </a:r>
            <a:endParaRPr lang="ru-RU" sz="2000" dirty="0" smtClean="0"/>
          </a:p>
          <a:p>
            <a:pPr lv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/>
              <a:t> </a:t>
            </a:r>
            <a:r>
              <a:rPr lang="ru-RU" sz="2000" dirty="0" smtClean="0"/>
              <a:t>    деятельности </a:t>
            </a:r>
            <a:r>
              <a:rPr lang="ru-RU" sz="2000" dirty="0"/>
              <a:t>с </a:t>
            </a:r>
            <a:r>
              <a:rPr lang="ru-RU" sz="2000" dirty="0" smtClean="0"/>
              <a:t>детьми</a:t>
            </a:r>
            <a:endParaRPr lang="ru-RU" altLang="ru-RU" sz="2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Прямоугольник 7"/>
          <p:cNvSpPr>
            <a:spLocks noChangeArrowheads="1"/>
          </p:cNvSpPr>
          <p:nvPr/>
        </p:nvSpPr>
        <p:spPr bwMode="auto">
          <a:xfrm>
            <a:off x="2571750" y="332656"/>
            <a:ext cx="4000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smtClean="0">
                <a:solidFill>
                  <a:schemeClr val="tx2">
                    <a:lumMod val="50000"/>
                  </a:schemeClr>
                </a:solidFill>
              </a:rPr>
              <a:t>Актуальность </a:t>
            </a:r>
            <a:r>
              <a:rPr lang="ru-RU" altLang="ru-RU" sz="2800" b="1" dirty="0">
                <a:solidFill>
                  <a:schemeClr val="tx2">
                    <a:lumMod val="50000"/>
                  </a:schemeClr>
                </a:solidFill>
              </a:rPr>
              <a:t>темы</a:t>
            </a:r>
            <a:r>
              <a:rPr lang="ru-RU" altLang="ru-RU" sz="28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980728"/>
            <a:ext cx="8712968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800"/>
              </a:lnSpc>
            </a:pPr>
            <a:r>
              <a:rPr lang="ru-RU" sz="2000" dirty="0"/>
              <a:t>Дошкольное детство – это особый культурный мир со своими границами, ценностями, языком, образом мышления, чувствами, действиями. </a:t>
            </a:r>
            <a:endParaRPr lang="ru-RU" sz="2000" dirty="0" smtClean="0"/>
          </a:p>
          <a:p>
            <a:pPr indent="457200">
              <a:lnSpc>
                <a:spcPts val="2800"/>
              </a:lnSpc>
            </a:pPr>
            <a:r>
              <a:rPr lang="ru-RU" sz="2000" dirty="0" smtClean="0"/>
              <a:t>Каждый </a:t>
            </a:r>
            <a:r>
              <a:rPr lang="ru-RU" sz="2000" dirty="0"/>
              <a:t>дошкольник – маленький исследователь, с радостью и удивлением открывающий для </a:t>
            </a:r>
            <a:r>
              <a:rPr lang="ru-RU" sz="2000" dirty="0" smtClean="0"/>
              <a:t>себя окружающий мир. </a:t>
            </a:r>
          </a:p>
          <a:p>
            <a:pPr indent="457200">
              <a:lnSpc>
                <a:spcPts val="2800"/>
              </a:lnSpc>
            </a:pPr>
            <a:r>
              <a:rPr lang="ru-RU" sz="2000" dirty="0" smtClean="0"/>
              <a:t>Ребёнок </a:t>
            </a:r>
            <a:r>
              <a:rPr lang="ru-RU" sz="2000" dirty="0"/>
              <a:t>совершает первые самостоятельные исследования и открытия, переживает радость познания мира и собственных </a:t>
            </a:r>
            <a:r>
              <a:rPr lang="ru-RU" sz="2000" dirty="0" smtClean="0"/>
              <a:t>возможностей.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879518"/>
            <a:ext cx="5544616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800"/>
              </a:lnSpc>
            </a:pPr>
            <a:r>
              <a:rPr lang="ru-RU" sz="2000" dirty="0"/>
              <a:t>Взрослые привыкли передавать ребенку знания в основном через глаза и уши. А вот если бы знания проходили через руки, через деятельность, то мы смогли бы подарить каждому ребенку радостное удивление, пытливый анализ, первый окрыляющий успех естествоиспытателя.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Прямоугольник 4"/>
          <p:cNvSpPr>
            <a:spLocks noChangeArrowheads="1"/>
          </p:cNvSpPr>
          <p:nvPr/>
        </p:nvSpPr>
        <p:spPr bwMode="auto">
          <a:xfrm>
            <a:off x="1870225" y="2060848"/>
            <a:ext cx="547931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chemeClr val="tx2">
                    <a:lumMod val="50000"/>
                  </a:schemeClr>
                </a:solidFill>
              </a:rPr>
              <a:t>Подготовительный этап </a:t>
            </a:r>
            <a:endParaRPr lang="ru-RU" altLang="ru-RU" sz="36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4860032" y="584086"/>
            <a:ext cx="3751106" cy="1275548"/>
          </a:xfrm>
          <a:prstGeom prst="wedgeRectCallout">
            <a:avLst>
              <a:gd name="adj1" fmla="val -28208"/>
              <a:gd name="adj2" fmla="val 48863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Оформление  родительского уголка размещение статей, консультаций,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рекомендаций, анкетирование родителей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Прямоугольник 7"/>
          <p:cNvSpPr>
            <a:spLocks noChangeArrowheads="1"/>
          </p:cNvSpPr>
          <p:nvPr/>
        </p:nvSpPr>
        <p:spPr bwMode="auto">
          <a:xfrm>
            <a:off x="4454525" y="3244850"/>
            <a:ext cx="234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Monotype Corsiva" panose="03010101010201010101" pitchFamily="66" charset="0"/>
              </a:rPr>
              <a:t>,</a:t>
            </a:r>
            <a:endParaRPr lang="ru-RU" altLang="ru-RU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611560" y="575834"/>
            <a:ext cx="3689926" cy="1283799"/>
          </a:xfrm>
          <a:prstGeom prst="wedgeRectCallout">
            <a:avLst>
              <a:gd name="adj1" fmla="val 28982"/>
              <a:gd name="adj2" fmla="val 4428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Составление плана совместной деятельности с детьми и родителями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611560" y="3336241"/>
            <a:ext cx="3689926" cy="1186070"/>
          </a:xfrm>
          <a:prstGeom prst="wedgeRectCallout">
            <a:avLst>
              <a:gd name="adj1" fmla="val 32362"/>
              <a:gd name="adj2" fmla="val -4901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Подбор материала и оборудования для занятий, бесед, сюжетно-ролевых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игр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655597" y="4800669"/>
            <a:ext cx="4013869" cy="1143000"/>
          </a:xfrm>
          <a:prstGeom prst="wedgeRectCallout">
            <a:avLst>
              <a:gd name="adj1" fmla="val -16400"/>
              <a:gd name="adj2" fmla="val -48352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Создание развивающей среды, внесение  дидактических, сюжетно-ролевых, настольно-печатных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игр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967826" y="3306732"/>
            <a:ext cx="3643312" cy="1215579"/>
          </a:xfrm>
          <a:prstGeom prst="wedgeRectCallout">
            <a:avLst>
              <a:gd name="adj1" fmla="val -30541"/>
              <a:gd name="adj2" fmla="val -49028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Подготовка материалов и оборудования для мини лаборатории по экспериментированию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1216631" y="2150692"/>
            <a:ext cx="576263" cy="72072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9900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 rot="19192037">
            <a:off x="1664449" y="4743636"/>
            <a:ext cx="576262" cy="73183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0800000">
            <a:off x="7426867" y="2246156"/>
            <a:ext cx="584200" cy="73977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3298308">
            <a:off x="7124972" y="4616665"/>
            <a:ext cx="611188" cy="860425"/>
          </a:xfrm>
          <a:prstGeom prst="downArrow">
            <a:avLst>
              <a:gd name="adj1" fmla="val 50000"/>
              <a:gd name="adj2" fmla="val 4987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9019A9B-635E-4879-A0AA-C4A804B85B41}" type="datetime1">
              <a:rPr lang="ru-RU" smtClean="0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10773" y="440775"/>
            <a:ext cx="44153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Основной этап</a:t>
            </a:r>
          </a:p>
          <a:p>
            <a:r>
              <a:rPr lang="ru-RU" altLang="ru-RU" sz="36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94172" y="1160079"/>
            <a:ext cx="4648573" cy="1814311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ru-RU" sz="2000" b="1" dirty="0" smtClean="0">
                <a:cs typeface="Times New Roman" pitchFamily="18" charset="0"/>
              </a:rPr>
              <a:t>Б</a:t>
            </a:r>
            <a:r>
              <a:rPr lang="ru-RU" sz="2000" b="1" dirty="0" smtClean="0"/>
              <a:t>еседы </a:t>
            </a:r>
            <a:r>
              <a:rPr lang="ru-RU" sz="2000" b="1" dirty="0"/>
              <a:t>«Где найти невидимку?»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dirty="0"/>
              <a:t>«Для чего растениям </a:t>
            </a:r>
            <a:r>
              <a:rPr lang="ru-RU" sz="2000" b="1" dirty="0" smtClean="0"/>
              <a:t>нужна вода?» </a:t>
            </a:r>
            <a:r>
              <a:rPr lang="ru-RU" sz="2000" b="1" dirty="0"/>
              <a:t>«Почему движутся облака»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dirty="0"/>
              <a:t> </a:t>
            </a:r>
            <a:r>
              <a:rPr lang="ru-RU" sz="2000" b="1" dirty="0" smtClean="0"/>
              <a:t>«Природные красители»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652"/>
            <a:ext cx="3556212" cy="2667159"/>
          </a:xfrm>
          <a:prstGeom prst="rect">
            <a:avLst/>
          </a:prstGeo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4648285" y="2434049"/>
            <a:ext cx="3781623" cy="2111357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ru-RU" sz="2000" b="1" dirty="0"/>
              <a:t>Просмотр видеосюжетов 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dirty="0"/>
              <a:t>«Воздух  в природе»     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dirty="0"/>
              <a:t> «Полет в космос»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dirty="0"/>
              <a:t>«Солнце, воздух и вода наши лучшие друзья»</a:t>
            </a:r>
            <a:br>
              <a:rPr lang="ru-RU" sz="2000" b="1" dirty="0"/>
            </a:br>
            <a:endParaRPr lang="ru-RU" sz="2000" b="1" dirty="0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65908" y="3861048"/>
            <a:ext cx="4649783" cy="2174639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ru-RU" sz="2000" b="1" dirty="0">
                <a:cs typeface="Times New Roman" pitchFamily="18" charset="0"/>
              </a:rPr>
              <a:t>Чтение художественной литературы</a:t>
            </a:r>
            <a:r>
              <a:rPr lang="ru-RU" sz="2000" b="1" dirty="0"/>
              <a:t>, энциклопедий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dirty="0"/>
              <a:t>Подбор иллюстраций, поговорок, загадок, стихотворений о </a:t>
            </a:r>
            <a:r>
              <a:rPr lang="ru-RU" sz="2000" b="1" dirty="0" smtClean="0"/>
              <a:t>воздухе, воде, почве, камнях и т.д.</a:t>
            </a:r>
            <a:endParaRPr lang="ru-RU" sz="20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7797" y="1681595"/>
            <a:ext cx="3072341" cy="2304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87"/>
            <a:ext cx="3153885" cy="2365414"/>
          </a:xfrm>
          <a:prstGeom prst="rect">
            <a:avLst/>
          </a:prstGeom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 flipH="1">
            <a:off x="5436095" y="137619"/>
            <a:ext cx="3600399" cy="1977774"/>
          </a:xfrm>
          <a:prstGeom prst="rightArrow">
            <a:avLst>
              <a:gd name="adj1" fmla="val 50000"/>
              <a:gd name="adj2" fmla="val 72661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Игровые, обучающие, творческие ситуации разного типа</a:t>
            </a:r>
            <a:endParaRPr lang="ru-RU" altLang="ru-RU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2" y="3028320"/>
            <a:ext cx="3126526" cy="2344895"/>
          </a:xfrm>
          <a:prstGeom prst="rect">
            <a:avLst/>
          </a:prstGeom>
        </p:spPr>
      </p:pic>
      <p:sp>
        <p:nvSpPr>
          <p:cNvPr id="11" name="AutoShape 2"/>
          <p:cNvSpPr>
            <a:spLocks noChangeArrowheads="1"/>
          </p:cNvSpPr>
          <p:nvPr/>
        </p:nvSpPr>
        <p:spPr bwMode="auto">
          <a:xfrm flipH="1">
            <a:off x="5436095" y="1600012"/>
            <a:ext cx="3600399" cy="1945134"/>
          </a:xfrm>
          <a:prstGeom prst="rightArrow">
            <a:avLst>
              <a:gd name="adj1" fmla="val 50000"/>
              <a:gd name="adj2" fmla="val 72661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Экспериментально-исследовательская деятельность</a:t>
            </a:r>
            <a:endParaRPr lang="ru-RU" altLang="ru-RU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 flipH="1">
            <a:off x="5436095" y="3101877"/>
            <a:ext cx="3600399" cy="1960260"/>
          </a:xfrm>
          <a:prstGeom prst="rightArrow">
            <a:avLst>
              <a:gd name="adj1" fmla="val 50000"/>
              <a:gd name="adj2" fmla="val 72661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Непосредственно-образовательная деятельность</a:t>
            </a:r>
            <a:endParaRPr lang="ru-RU" altLang="ru-RU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857250" y="1500188"/>
            <a:ext cx="73580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1400" b="1">
              <a:cs typeface="Times New Roman" panose="02020603050405020304" pitchFamily="18" charset="0"/>
            </a:endParaRPr>
          </a:p>
          <a:p>
            <a:endParaRPr lang="ru-RU" altLang="ru-RU" sz="2000"/>
          </a:p>
        </p:txBody>
      </p:sp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286000" y="44291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  <a:p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52" y="838721"/>
            <a:ext cx="3702919" cy="2777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8721"/>
            <a:ext cx="3706253" cy="27796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4" y="3933056"/>
            <a:ext cx="3712957" cy="2784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2533" y="213275"/>
            <a:ext cx="4068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Опыты с воздухом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3699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857250" y="1500188"/>
            <a:ext cx="73580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1400" b="1">
              <a:cs typeface="Times New Roman" panose="02020603050405020304" pitchFamily="18" charset="0"/>
            </a:endParaRPr>
          </a:p>
          <a:p>
            <a:endParaRPr lang="ru-RU" altLang="ru-RU" sz="2000"/>
          </a:p>
        </p:txBody>
      </p:sp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286000" y="44291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  <a:p>
            <a:endParaRPr lang="ru-RU" alt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24" y="3870544"/>
            <a:ext cx="3034968" cy="22762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889885"/>
            <a:ext cx="3384376" cy="2538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437" y="234657"/>
            <a:ext cx="3363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Опыты с водой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97" y="3894985"/>
            <a:ext cx="3002379" cy="2251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90" y="895293"/>
            <a:ext cx="3401025" cy="25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854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r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85813" y="982663"/>
            <a:ext cx="4714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 </a:t>
            </a:r>
          </a:p>
          <a:p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0246" name="AutoShape 2"/>
          <p:cNvSpPr>
            <a:spLocks noChangeArrowheads="1"/>
          </p:cNvSpPr>
          <p:nvPr/>
        </p:nvSpPr>
        <p:spPr bwMode="auto">
          <a:xfrm flipH="1">
            <a:off x="4929918" y="2492717"/>
            <a:ext cx="4000500" cy="1643063"/>
          </a:xfrm>
          <a:prstGeom prst="rightArrow">
            <a:avLst>
              <a:gd name="adj1" fmla="val 50000"/>
              <a:gd name="adj2" fmla="val 7266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/>
              <a:t>Целевые прогулки  «Где живет воздух</a:t>
            </a:r>
            <a:r>
              <a:rPr lang="ru-RU" altLang="ru-RU" sz="1600" dirty="0" smtClean="0"/>
              <a:t>»? «</a:t>
            </a:r>
            <a:r>
              <a:rPr lang="ru-RU" altLang="ru-RU" sz="1600" dirty="0"/>
              <a:t>Воздух нужен для жизни» </a:t>
            </a:r>
          </a:p>
        </p:txBody>
      </p:sp>
      <p:sp>
        <p:nvSpPr>
          <p:cNvPr id="10247" name="AutoShape 2"/>
          <p:cNvSpPr>
            <a:spLocks noChangeArrowheads="1"/>
          </p:cNvSpPr>
          <p:nvPr/>
        </p:nvSpPr>
        <p:spPr bwMode="auto">
          <a:xfrm flipH="1">
            <a:off x="4894199" y="478006"/>
            <a:ext cx="4071938" cy="1643063"/>
          </a:xfrm>
          <a:prstGeom prst="rightArrow">
            <a:avLst>
              <a:gd name="adj1" fmla="val 50000"/>
              <a:gd name="adj2" fmla="val 72661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Наблюдение в ветреную и безветренную погоду за птицами, деревьями, облаками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3336"/>
            <a:ext cx="3537900" cy="2653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32" y="3789040"/>
            <a:ext cx="2780355" cy="2085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320" y="3649834"/>
            <a:ext cx="2918789" cy="21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8845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38996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4429</TotalTime>
  <Words>445</Words>
  <Application>Microsoft Office PowerPoint</Application>
  <PresentationFormat>Экран (4:3)</PresentationFormat>
  <Paragraphs>70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 Unicode MS</vt:lpstr>
      <vt:lpstr>Aparajita</vt:lpstr>
      <vt:lpstr>Arial</vt:lpstr>
      <vt:lpstr>Calibri</vt:lpstr>
      <vt:lpstr>Monotype Corsiva</vt:lpstr>
      <vt:lpstr>Segoe Script</vt:lpstr>
      <vt:lpstr>Times New Roman</vt:lpstr>
      <vt:lpstr>Wingdings</vt:lpstr>
      <vt:lpstr>TS010389964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Мероприятия по работе с родителями </vt:lpstr>
      <vt:lpstr>Презентация PowerPoint</vt:lpstr>
      <vt:lpstr>Презентация PowerPoint</vt:lpstr>
    </vt:vector>
  </TitlesOfParts>
  <Company>Кабинет 32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Гимназия 1</dc:creator>
  <cp:keywords/>
  <dc:description/>
  <cp:lastModifiedBy>pc</cp:lastModifiedBy>
  <cp:revision>155</cp:revision>
  <dcterms:created xsi:type="dcterms:W3CDTF">2011-03-14T09:21:55Z</dcterms:created>
  <dcterms:modified xsi:type="dcterms:W3CDTF">2016-11-06T18:39:19Z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TC103899649990</vt:lpwstr>
  </property>
</Properties>
</file>